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7.xml" ContentType="application/vnd.openxmlformats-officedocument.presentationml.notesSlide+xml"/>
  <Override PartName="/ppt/charts/chart6.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Override PartName="/ppt/charts/style6.xml" ContentType="application/vnd.ms-office.chartstyle+xml"/>
  <Override PartName="/ppt/charts/colors6.xml" ContentType="application/vnd.ms-office.chartcolorstyle+xml"/>
  <Override PartName="/ppt/charts/style7.xml" ContentType="application/vnd.ms-office.chartstyle+xml"/>
  <Override PartName="/ppt/charts/colors7.xml" ContentType="application/vnd.ms-office.chartcolorstyle+xml"/>
  <Override PartName="/ppt/charts/style8.xml" ContentType="application/vnd.ms-office.chartstyle+xml"/>
  <Override PartName="/ppt/charts/colors8.xml" ContentType="application/vnd.ms-office.chartcolorstyle+xml"/>
  <Override PartName="/ppt/charts/style9.xml" ContentType="application/vnd.ms-office.chartstyle+xml"/>
  <Override PartName="/ppt/charts/colors9.xml" ContentType="application/vnd.ms-office.chartcolorstyle+xml"/>
  <Override PartName="/ppt/charts/style10.xml" ContentType="application/vnd.ms-office.chartstyle+xml"/>
  <Override PartName="/ppt/charts/colors10.xml" ContentType="application/vnd.ms-office.chartcolorstyle+xml"/>
  <Override PartName="/ppt/charts/style11.xml" ContentType="application/vnd.ms-office.chartstyle+xml"/>
  <Override PartName="/ppt/charts/colors11.xml" ContentType="application/vnd.ms-office.chartcolorstyle+xml"/>
  <Override PartName="/ppt/charts/style12.xml" ContentType="application/vnd.ms-office.chartstyle+xml"/>
  <Override PartName="/ppt/charts/colors12.xml" ContentType="application/vnd.ms-office.chartcolorstyle+xml"/>
  <Override PartName="/ppt/charts/style13.xml" ContentType="application/vnd.ms-office.chartstyle+xml"/>
  <Override PartName="/ppt/charts/colors13.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41"/>
  </p:notesMasterIdLst>
  <p:sldIdLst>
    <p:sldId id="348" r:id="rId2"/>
    <p:sldId id="381" r:id="rId3"/>
    <p:sldId id="349" r:id="rId4"/>
    <p:sldId id="350" r:id="rId5"/>
    <p:sldId id="287" r:id="rId6"/>
    <p:sldId id="354" r:id="rId7"/>
    <p:sldId id="355" r:id="rId8"/>
    <p:sldId id="269" r:id="rId9"/>
    <p:sldId id="262" r:id="rId10"/>
    <p:sldId id="357" r:id="rId11"/>
    <p:sldId id="304" r:id="rId12"/>
    <p:sldId id="271" r:id="rId13"/>
    <p:sldId id="259" r:id="rId14"/>
    <p:sldId id="359" r:id="rId15"/>
    <p:sldId id="367" r:id="rId16"/>
    <p:sldId id="369" r:id="rId17"/>
    <p:sldId id="277" r:id="rId18"/>
    <p:sldId id="347" r:id="rId19"/>
    <p:sldId id="352" r:id="rId20"/>
    <p:sldId id="353" r:id="rId21"/>
    <p:sldId id="358" r:id="rId22"/>
    <p:sldId id="364" r:id="rId23"/>
    <p:sldId id="366" r:id="rId24"/>
    <p:sldId id="338" r:id="rId25"/>
    <p:sldId id="371" r:id="rId26"/>
    <p:sldId id="373" r:id="rId27"/>
    <p:sldId id="374" r:id="rId28"/>
    <p:sldId id="376" r:id="rId29"/>
    <p:sldId id="372" r:id="rId30"/>
    <p:sldId id="377" r:id="rId31"/>
    <p:sldId id="378" r:id="rId32"/>
    <p:sldId id="379" r:id="rId33"/>
    <p:sldId id="380" r:id="rId34"/>
    <p:sldId id="346" r:id="rId35"/>
    <p:sldId id="386" r:id="rId36"/>
    <p:sldId id="383" r:id="rId37"/>
    <p:sldId id="384" r:id="rId38"/>
    <p:sldId id="385" r:id="rId39"/>
    <p:sldId id="387" r:id="rId40"/>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94660"/>
  </p:normalViewPr>
  <p:slideViewPr>
    <p:cSldViewPr snapToGrid="0">
      <p:cViewPr varScale="1">
        <p:scale>
          <a:sx n="88" d="100"/>
          <a:sy n="88" d="100"/>
        </p:scale>
        <p:origin x="-1568" y="-120"/>
      </p:cViewPr>
      <p:guideLst>
        <p:guide orient="horz" pos="2160"/>
        <p:guide pos="2880"/>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1.xml"/><Relationship Id="rId3"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10.xml"/><Relationship Id="rId3" Type="http://schemas.microsoft.com/office/2011/relationships/chartColorStyle" Target="colors10.xml"/></Relationships>
</file>

<file path=ppt/charts/_rels/chart11.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11.xml"/><Relationship Id="rId3" Type="http://schemas.microsoft.com/office/2011/relationships/chartColorStyle" Target="colors11.xml"/></Relationships>
</file>

<file path=ppt/charts/_rels/chart12.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12.xml"/><Relationship Id="rId3" Type="http://schemas.microsoft.com/office/2011/relationships/chartColorStyle" Target="colors12.xml"/></Relationships>
</file>

<file path=ppt/charts/_rels/chart13.xml.rels><?xml version="1.0" encoding="UTF-8" standalone="yes"?>
<Relationships xmlns="http://schemas.openxmlformats.org/package/2006/relationships"><Relationship Id="rId1" Type="http://schemas.openxmlformats.org/officeDocument/2006/relationships/oleObject" Target="file://localhost/Users/lin/Desktop/Rebuiding/summ_05102019_update_new.xlsx" TargetMode="External"/><Relationship Id="rId2" Type="http://schemas.microsoft.com/office/2011/relationships/chartStyle" Target="style13.xml"/><Relationship Id="rId3" Type="http://schemas.microsoft.com/office/2011/relationships/chartColorStyle" Target="colors13.xml"/></Relationships>
</file>

<file path=ppt/charts/_rels/chart2.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3.xml"/><Relationship Id="rId3"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openxmlformats.org/officeDocument/2006/relationships/oleObject" Target="file://localhost/Users/lin/Desktop/Rebuiding/summ_05102019_update_new.xlsx" TargetMode="External"/><Relationship Id="rId2" Type="http://schemas.microsoft.com/office/2011/relationships/chartStyle" Target="style4.xml"/><Relationship Id="rId3" Type="http://schemas.microsoft.com/office/2011/relationships/chartColorStyle" Target="colors4.xml"/></Relationships>
</file>

<file path=ppt/charts/_rels/chart5.xml.rels><?xml version="1.0" encoding="UTF-8" standalone="yes"?>
<Relationships xmlns="http://schemas.openxmlformats.org/package/2006/relationships"><Relationship Id="rId1" Type="http://schemas.openxmlformats.org/officeDocument/2006/relationships/oleObject" Target="file://localhost/Users/lin/Desktop/Rebuiding/summ_05102019_update_new.xlsx" TargetMode="External"/><Relationship Id="rId2" Type="http://schemas.microsoft.com/office/2011/relationships/chartStyle" Target="style5.xml"/><Relationship Id="rId3" Type="http://schemas.microsoft.com/office/2011/relationships/chartColorStyle" Target="colors5.xml"/></Relationships>
</file>

<file path=ppt/charts/_rels/chart6.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6.xml"/><Relationship Id="rId3" Type="http://schemas.microsoft.com/office/2011/relationships/chartColorStyle" Target="colors6.xml"/></Relationships>
</file>

<file path=ppt/charts/_rels/chart7.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7.xml"/><Relationship Id="rId3" Type="http://schemas.microsoft.com/office/2011/relationships/chartColorStyle" Target="colors7.xml"/></Relationships>
</file>

<file path=ppt/charts/_rels/chart8.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8.xml"/><Relationship Id="rId3" Type="http://schemas.microsoft.com/office/2011/relationships/chartColorStyle" Target="colors8.xml"/></Relationships>
</file>

<file path=ppt/charts/_rels/chart9.xml.rels><?xml version="1.0" encoding="UTF-8" standalone="yes"?>
<Relationships xmlns="http://schemas.openxmlformats.org/package/2006/relationships"><Relationship Id="rId1" Type="http://schemas.openxmlformats.org/officeDocument/2006/relationships/oleObject" Target="file://localhost/Users/lin/Desktop/Rebuiding/summ_05102019_update.xlsx" TargetMode="External"/><Relationship Id="rId2" Type="http://schemas.microsoft.com/office/2011/relationships/chartStyle" Target="style9.xml"/><Relationship Id="rId3"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Number of taxa and species density among 11 CN-US sites</a:t>
            </a:r>
          </a:p>
        </c:rich>
      </c:tx>
      <c:layout>
        <c:manualLayout>
          <c:xMode val="edge"/>
          <c:yMode val="edge"/>
          <c:x val="0.144543049321384"/>
          <c:y val="0.00516549278813603"/>
        </c:manualLayout>
      </c:layout>
      <c:overlay val="0"/>
      <c:spPr>
        <a:noFill/>
        <a:ln>
          <a:noFill/>
        </a:ln>
        <a:effectLst/>
      </c:spPr>
    </c:title>
    <c:autoTitleDeleted val="0"/>
    <c:plotArea>
      <c:layout/>
      <c:lineChart>
        <c:grouping val="standard"/>
        <c:varyColors val="0"/>
        <c:ser>
          <c:idx val="0"/>
          <c:order val="0"/>
          <c:tx>
            <c:strRef>
              <c:f>'190515-report'!$G$48</c:f>
              <c:strCache>
                <c:ptCount val="1"/>
                <c:pt idx="0">
                  <c:v>ntaxa</c:v>
                </c:pt>
              </c:strCache>
            </c:strRef>
          </c:tx>
          <c:spPr>
            <a:ln w="28575" cap="rnd">
              <a:solidFill>
                <a:schemeClr val="accent1"/>
              </a:solidFill>
              <a:round/>
            </a:ln>
            <a:effectLst/>
          </c:spPr>
          <c:marker>
            <c:symbol val="none"/>
          </c:marker>
          <c:dLbls>
            <c:dLbl>
              <c:idx val="1"/>
              <c:layout>
                <c:manualLayout>
                  <c:x val="0.0"/>
                  <c:y val="-0.0112787063459709"/>
                </c:manualLayout>
              </c:layout>
              <c:dLblPos val="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5906-46CB-8F9F-DDE2C4CFD278}"/>
                </c:ext>
              </c:extLst>
            </c:dLbl>
            <c:dLbl>
              <c:idx val="5"/>
              <c:layout>
                <c:manualLayout>
                  <c:x val="0.00388259046435782"/>
                  <c:y val="-0.013588802826471"/>
                </c:manualLayout>
              </c:layout>
              <c:dLblPos val="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5906-46CB-8F9F-DDE2C4CFD278}"/>
                </c:ext>
              </c:extLst>
            </c:dLbl>
            <c:dLbl>
              <c:idx val="7"/>
              <c:layout>
                <c:manualLayout>
                  <c:x val="0.0"/>
                  <c:y val="-0.00448430493273543"/>
                </c:manualLayout>
              </c:layout>
              <c:dLblPos val="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5906-46CB-8F9F-DDE2C4CFD27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'190515-report'!$G$49:$G$59</c:f>
              <c:numCache>
                <c:formatCode>General</c:formatCode>
                <c:ptCount val="11"/>
                <c:pt idx="0">
                  <c:v>1140.0</c:v>
                </c:pt>
                <c:pt idx="1">
                  <c:v>773.0</c:v>
                </c:pt>
                <c:pt idx="2">
                  <c:v>1559.0</c:v>
                </c:pt>
                <c:pt idx="3">
                  <c:v>1188.0</c:v>
                </c:pt>
                <c:pt idx="4">
                  <c:v>1209.0</c:v>
                </c:pt>
                <c:pt idx="5">
                  <c:v>254.0</c:v>
                </c:pt>
                <c:pt idx="6">
                  <c:v>897.0</c:v>
                </c:pt>
                <c:pt idx="7">
                  <c:v>381.0</c:v>
                </c:pt>
                <c:pt idx="8">
                  <c:v>681.0</c:v>
                </c:pt>
                <c:pt idx="9">
                  <c:v>533.0</c:v>
                </c:pt>
                <c:pt idx="10">
                  <c:v>749.0</c:v>
                </c:pt>
              </c:numCache>
            </c:numRef>
          </c:val>
          <c:smooth val="0"/>
          <c:extLst xmlns:c16r2="http://schemas.microsoft.com/office/drawing/2015/06/chart">
            <c:ext xmlns:c16="http://schemas.microsoft.com/office/drawing/2014/chart" uri="{C3380CC4-5D6E-409C-BE32-E72D297353CC}">
              <c16:uniqueId val="{00000003-5906-46CB-8F9F-DDE2C4CFD278}"/>
            </c:ext>
          </c:extLst>
        </c:ser>
        <c:ser>
          <c:idx val="1"/>
          <c:order val="1"/>
          <c:tx>
            <c:strRef>
              <c:f>'190515-report'!$H$48</c:f>
              <c:strCache>
                <c:ptCount val="1"/>
                <c:pt idx="0">
                  <c:v>SD</c:v>
                </c:pt>
              </c:strCache>
            </c:strRef>
          </c:tx>
          <c:spPr>
            <a:ln w="28575" cap="rnd">
              <a:solidFill>
                <a:schemeClr val="accent2"/>
              </a:solidFill>
              <a:round/>
            </a:ln>
            <a:effectLst/>
          </c:spPr>
          <c:marker>
            <c:symbol val="none"/>
          </c:marker>
          <c:dLbls>
            <c:dLbl>
              <c:idx val="0"/>
              <c:layout>
                <c:manualLayout>
                  <c:x val="0.00132008075788166"/>
                  <c:y val="-0.00679440141323549"/>
                </c:manualLayout>
              </c:layout>
              <c:dLblPos val="b"/>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5906-46CB-8F9F-DDE2C4CFD278}"/>
                </c:ext>
              </c:extLst>
            </c:dLbl>
            <c:dLbl>
              <c:idx val="5"/>
              <c:layout>
                <c:manualLayout>
                  <c:x val="0.0"/>
                  <c:y val="-0.00910449789373556"/>
                </c:manualLayout>
              </c:layout>
              <c:dLblPos val="b"/>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5906-46CB-8F9F-DDE2C4CFD278}"/>
                </c:ext>
              </c:extLst>
            </c:dLbl>
            <c:dLbl>
              <c:idx val="9"/>
              <c:layout>
                <c:manualLayout>
                  <c:x val="0.00132008075788166"/>
                  <c:y val="-0.00462019296100014"/>
                </c:manualLayout>
              </c:layout>
              <c:dLblPos val="b"/>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5906-46CB-8F9F-DDE2C4CFD27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'190515-report'!$H$49:$H$59</c:f>
              <c:numCache>
                <c:formatCode>0.00_ </c:formatCode>
                <c:ptCount val="11"/>
                <c:pt idx="0">
                  <c:v>150.91919187862</c:v>
                </c:pt>
                <c:pt idx="1">
                  <c:v>188.797007250527</c:v>
                </c:pt>
                <c:pt idx="2">
                  <c:v>237.734718136233</c:v>
                </c:pt>
                <c:pt idx="3">
                  <c:v>315.856631781724</c:v>
                </c:pt>
                <c:pt idx="4">
                  <c:v>275.065736109462</c:v>
                </c:pt>
                <c:pt idx="5">
                  <c:v>92.32638046796738</c:v>
                </c:pt>
                <c:pt idx="6">
                  <c:v>230.483406552833</c:v>
                </c:pt>
                <c:pt idx="7">
                  <c:v>150.3731614221469</c:v>
                </c:pt>
                <c:pt idx="8">
                  <c:v>244.199096705023</c:v>
                </c:pt>
                <c:pt idx="9">
                  <c:v>134.2470557846559</c:v>
                </c:pt>
                <c:pt idx="10">
                  <c:v>205.256170184917</c:v>
                </c:pt>
              </c:numCache>
            </c:numRef>
          </c:val>
          <c:smooth val="0"/>
          <c:extLst xmlns:c16r2="http://schemas.microsoft.com/office/drawing/2015/06/chart">
            <c:ext xmlns:c16="http://schemas.microsoft.com/office/drawing/2014/chart" uri="{C3380CC4-5D6E-409C-BE32-E72D297353CC}">
              <c16:uniqueId val="{00000007-5906-46CB-8F9F-DDE2C4CFD278}"/>
            </c:ext>
          </c:extLst>
        </c:ser>
        <c:dLbls>
          <c:showLegendKey val="0"/>
          <c:showVal val="1"/>
          <c:showCatName val="0"/>
          <c:showSerName val="0"/>
          <c:showPercent val="0"/>
          <c:showBubbleSize val="0"/>
        </c:dLbls>
        <c:marker val="1"/>
        <c:smooth val="0"/>
        <c:axId val="2092000232"/>
        <c:axId val="2028313608"/>
      </c:lineChart>
      <c:catAx>
        <c:axId val="209200023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8313608"/>
        <c:crosses val="autoZero"/>
        <c:auto val="1"/>
        <c:lblAlgn val="ctr"/>
        <c:lblOffset val="100"/>
        <c:noMultiLvlLbl val="0"/>
      </c:catAx>
      <c:valAx>
        <c:axId val="2028313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200023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SES-PD, NRI and NTI</a:t>
            </a:r>
          </a:p>
          <a:p>
            <a:pPr>
              <a:defRPr sz="1862" b="0" i="0" u="none" strike="noStrike" kern="1200" spc="0" baseline="0">
                <a:solidFill>
                  <a:schemeClr val="tx1">
                    <a:lumMod val="65000"/>
                    <a:lumOff val="35000"/>
                  </a:schemeClr>
                </a:solidFill>
                <a:latin typeface="+mn-lt"/>
                <a:ea typeface="+mn-ea"/>
                <a:cs typeface="+mn-cs"/>
              </a:defRPr>
            </a:pPr>
            <a:r>
              <a:rPr lang="en-US"/>
              <a:t>Woody Vs. Herb </a:t>
            </a:r>
          </a:p>
        </c:rich>
      </c:tx>
      <c:layout>
        <c:manualLayout>
          <c:xMode val="edge"/>
          <c:yMode val="edge"/>
          <c:x val="0.212502846248042"/>
          <c:y val="0.0371359223300971"/>
        </c:manualLayout>
      </c:layout>
      <c:overlay val="0"/>
      <c:spPr>
        <a:noFill/>
        <a:ln>
          <a:noFill/>
        </a:ln>
        <a:effectLst/>
      </c:spPr>
    </c:title>
    <c:autoTitleDeleted val="0"/>
    <c:plotArea>
      <c:layout/>
      <c:barChart>
        <c:barDir val="col"/>
        <c:grouping val="clustered"/>
        <c:varyColors val="0"/>
        <c:ser>
          <c:idx val="0"/>
          <c:order val="0"/>
          <c:tx>
            <c:strRef>
              <c:f>'[summ_05102019_update.xlsx]190515-report'!$A$4</c:f>
              <c:strCache>
                <c:ptCount val="1"/>
                <c:pt idx="0">
                  <c:v>Wood</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'[summ_05102019_update.xlsx]190515-report'!$B$4:$D$4</c:f>
              <c:numCache>
                <c:formatCode>0.00_ </c:formatCode>
                <c:ptCount val="3"/>
                <c:pt idx="0">
                  <c:v>-9.122190889</c:v>
                </c:pt>
                <c:pt idx="1">
                  <c:v>-8.426008424</c:v>
                </c:pt>
                <c:pt idx="2">
                  <c:v>5.310897440999998</c:v>
                </c:pt>
              </c:numCache>
            </c:numRef>
          </c:val>
          <c:extLst xmlns:c16r2="http://schemas.microsoft.com/office/drawing/2015/06/chart">
            <c:ext xmlns:c16="http://schemas.microsoft.com/office/drawing/2014/chart" uri="{C3380CC4-5D6E-409C-BE32-E72D297353CC}">
              <c16:uniqueId val="{00000000-876B-49DC-910A-846F82C010FC}"/>
            </c:ext>
          </c:extLst>
        </c:ser>
        <c:ser>
          <c:idx val="1"/>
          <c:order val="1"/>
          <c:tx>
            <c:strRef>
              <c:f>'[summ_05102019_update.xlsx]190515-report'!$A$5</c:f>
              <c:strCache>
                <c:ptCount val="1"/>
                <c:pt idx="0">
                  <c:v>Herb</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'[summ_05102019_update.xlsx]190515-report'!$B$1:$D$1</c:f>
              <c:strCache>
                <c:ptCount val="3"/>
                <c:pt idx="0">
                  <c:v>SES-PD</c:v>
                </c:pt>
                <c:pt idx="1">
                  <c:v>NRI</c:v>
                </c:pt>
                <c:pt idx="2">
                  <c:v>NTI</c:v>
                </c:pt>
              </c:strCache>
            </c:strRef>
          </c:cat>
          <c:val>
            <c:numRef>
              <c:f>'[summ_05102019_update.xlsx]190515-report'!$B$5:$D$5</c:f>
              <c:numCache>
                <c:formatCode>0.00_ </c:formatCode>
                <c:ptCount val="3"/>
                <c:pt idx="0">
                  <c:v>-22.03541453</c:v>
                </c:pt>
                <c:pt idx="1">
                  <c:v>16.07686596</c:v>
                </c:pt>
                <c:pt idx="2">
                  <c:v>12.36136754</c:v>
                </c:pt>
              </c:numCache>
            </c:numRef>
          </c:val>
          <c:extLst xmlns:c16r2="http://schemas.microsoft.com/office/drawing/2015/06/chart">
            <c:ext xmlns:c16="http://schemas.microsoft.com/office/drawing/2014/chart" uri="{C3380CC4-5D6E-409C-BE32-E72D297353CC}">
              <c16:uniqueId val="{00000001-876B-49DC-910A-846F82C010FC}"/>
            </c:ext>
          </c:extLst>
        </c:ser>
        <c:dLbls>
          <c:showLegendKey val="0"/>
          <c:showVal val="1"/>
          <c:showCatName val="0"/>
          <c:showSerName val="0"/>
          <c:showPercent val="0"/>
          <c:showBubbleSize val="0"/>
        </c:dLbls>
        <c:gapWidth val="219"/>
        <c:overlap val="-27"/>
        <c:axId val="2093148984"/>
        <c:axId val="2076753640"/>
      </c:barChart>
      <c:catAx>
        <c:axId val="2093148984"/>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6753640"/>
        <c:crosses val="autoZero"/>
        <c:auto val="1"/>
        <c:lblAlgn val="ctr"/>
        <c:lblOffset val="100"/>
        <c:noMultiLvlLbl val="0"/>
      </c:catAx>
      <c:valAx>
        <c:axId val="2076753640"/>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314898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1-72CD-435A-958A-1A45AD140856}"/>
              </c:ext>
            </c:extLst>
          </c:dPt>
          <c:dPt>
            <c:idx val="1"/>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3-72CD-435A-958A-1A45AD140856}"/>
              </c:ext>
            </c:extLst>
          </c:dPt>
          <c:dLbls>
            <c:dLbl>
              <c:idx val="0"/>
              <c:layout>
                <c:manualLayout>
                  <c:x val="-0.00915534948577297"/>
                  <c:y val="-0.29209432397231"/>
                </c:manualLayout>
              </c:layout>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bg1"/>
                      </a:solidFill>
                      <a:latin typeface="+mj-lt"/>
                      <a:ea typeface="Apple LiSung" charset="-120"/>
                      <a:cs typeface="Apple LiSung" charset="-120"/>
                      <a:sym typeface="Apple LiSung" charset="-120"/>
                    </a:defRPr>
                  </a:pPr>
                  <a:endParaRPr lang="zh-CN"/>
                </a:p>
              </c:txPr>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72CD-435A-958A-1A45AD140856}"/>
                </c:ext>
              </c:extLst>
            </c:dLbl>
            <c:dLbl>
              <c:idx val="1"/>
              <c:layout>
                <c:manualLayout>
                  <c:x val="0.0206977594091889"/>
                  <c:y val="0.00506807380833901"/>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72CD-435A-958A-1A45AD140856}"/>
                </c:ext>
              </c:extLst>
            </c:dLbl>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tx1">
                        <a:lumMod val="75000"/>
                        <a:lumOff val="25000"/>
                      </a:schemeClr>
                    </a:solidFill>
                    <a:latin typeface="+mj-lt"/>
                    <a:ea typeface="Apple LiSung" charset="-120"/>
                    <a:cs typeface="Apple LiSung" charset="-120"/>
                    <a:sym typeface="Apple LiSung" charset="-120"/>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'[summ_05102019_update.xlsx]190515-report'!$A$6:$A$7</c:f>
              <c:strCache>
                <c:ptCount val="2"/>
                <c:pt idx="0">
                  <c:v>Angiosperms</c:v>
                </c:pt>
                <c:pt idx="1">
                  <c:v>Gymnosperms</c:v>
                </c:pt>
              </c:strCache>
            </c:strRef>
          </c:cat>
          <c:val>
            <c:numRef>
              <c:f>'[summ_05102019_update.xlsx]190515-report'!$F$6:$F$7</c:f>
              <c:numCache>
                <c:formatCode>0_ </c:formatCode>
                <c:ptCount val="2"/>
                <c:pt idx="0">
                  <c:v>5532.0</c:v>
                </c:pt>
                <c:pt idx="1">
                  <c:v>76.0</c:v>
                </c:pt>
              </c:numCache>
            </c:numRef>
          </c:val>
          <c:extLst xmlns:c16r2="http://schemas.microsoft.com/office/drawing/2015/06/chart">
            <c:ext xmlns:c16="http://schemas.microsoft.com/office/drawing/2014/chart" uri="{C3380CC4-5D6E-409C-BE32-E72D297353CC}">
              <c16:uniqueId val="{00000004-72CD-435A-958A-1A45AD140856}"/>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Entry>
      <c:legendEntry>
        <c:idx val="1"/>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Entry>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latin typeface="Apple LiSung" charset="-120"/>
          <a:ea typeface="Apple LiSung" charset="-120"/>
          <a:cs typeface="Apple LiSung" charset="-120"/>
          <a:sym typeface="Apple LiSung" charset="-120"/>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SES-PD, NRI and NTI</a:t>
            </a:r>
          </a:p>
          <a:p>
            <a:pPr>
              <a:defRPr sz="1862" b="0" i="0" u="none" strike="noStrike" kern="1200" spc="0" baseline="0">
                <a:solidFill>
                  <a:schemeClr val="tx1">
                    <a:lumMod val="65000"/>
                    <a:lumOff val="35000"/>
                  </a:schemeClr>
                </a:solidFill>
                <a:latin typeface="+mn-lt"/>
                <a:ea typeface="+mn-ea"/>
                <a:cs typeface="+mn-cs"/>
              </a:defRPr>
            </a:pPr>
            <a:r>
              <a:rPr lang="en-US"/>
              <a:t>Angioserms Vs.  and Gymnosperms</a:t>
            </a:r>
          </a:p>
        </c:rich>
      </c:tx>
      <c:layout>
        <c:manualLayout>
          <c:xMode val="edge"/>
          <c:yMode val="edge"/>
          <c:x val="0.18511651493966"/>
          <c:y val="0.0556885685376226"/>
        </c:manualLayout>
      </c:layout>
      <c:overlay val="0"/>
      <c:spPr>
        <a:noFill/>
        <a:ln>
          <a:noFill/>
        </a:ln>
        <a:effectLst/>
      </c:spPr>
    </c:title>
    <c:autoTitleDeleted val="0"/>
    <c:plotArea>
      <c:layout/>
      <c:barChart>
        <c:barDir val="col"/>
        <c:grouping val="clustered"/>
        <c:varyColors val="0"/>
        <c:ser>
          <c:idx val="0"/>
          <c:order val="0"/>
          <c:tx>
            <c:strRef>
              <c:f>'[summ_05102019_update.xlsx]190515-report'!$A$6</c:f>
              <c:strCache>
                <c:ptCount val="1"/>
                <c:pt idx="0">
                  <c:v>Angiosperms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'[summ_05102019_update.xlsx]190515-report'!$B$6:$D$6</c:f>
              <c:numCache>
                <c:formatCode>0.00_ </c:formatCode>
                <c:ptCount val="3"/>
                <c:pt idx="0">
                  <c:v>-12.26485446</c:v>
                </c:pt>
                <c:pt idx="1">
                  <c:v>72.62264551999996</c:v>
                </c:pt>
                <c:pt idx="2">
                  <c:v>3.428980393</c:v>
                </c:pt>
              </c:numCache>
            </c:numRef>
          </c:val>
          <c:extLst xmlns:c16r2="http://schemas.microsoft.com/office/drawing/2015/06/chart">
            <c:ext xmlns:c16="http://schemas.microsoft.com/office/drawing/2014/chart" uri="{C3380CC4-5D6E-409C-BE32-E72D297353CC}">
              <c16:uniqueId val="{00000000-82B4-48FA-94D2-EBBC520E6A3B}"/>
            </c:ext>
          </c:extLst>
        </c:ser>
        <c:ser>
          <c:idx val="1"/>
          <c:order val="1"/>
          <c:tx>
            <c:strRef>
              <c:f>'[summ_05102019_update.xlsx]190515-report'!$A$7</c:f>
              <c:strCache>
                <c:ptCount val="1"/>
                <c:pt idx="0">
                  <c:v>Gymnosperms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'[summ_05102019_update.xlsx]190515-report'!$B$1:$D$1</c:f>
              <c:strCache>
                <c:ptCount val="3"/>
                <c:pt idx="0">
                  <c:v>SES-PD</c:v>
                </c:pt>
                <c:pt idx="1">
                  <c:v>NRI</c:v>
                </c:pt>
                <c:pt idx="2">
                  <c:v>NTI</c:v>
                </c:pt>
              </c:strCache>
            </c:strRef>
          </c:cat>
          <c:val>
            <c:numRef>
              <c:f>'[summ_05102019_update.xlsx]190515-report'!$B$7:$D$7</c:f>
              <c:numCache>
                <c:formatCode>0.00_ </c:formatCode>
                <c:ptCount val="3"/>
                <c:pt idx="0">
                  <c:v>-8.905932085000005</c:v>
                </c:pt>
                <c:pt idx="1">
                  <c:v>4.458080134</c:v>
                </c:pt>
                <c:pt idx="2">
                  <c:v>7.804526449999997</c:v>
                </c:pt>
              </c:numCache>
            </c:numRef>
          </c:val>
          <c:extLst xmlns:c16r2="http://schemas.microsoft.com/office/drawing/2015/06/chart">
            <c:ext xmlns:c16="http://schemas.microsoft.com/office/drawing/2014/chart" uri="{C3380CC4-5D6E-409C-BE32-E72D297353CC}">
              <c16:uniqueId val="{00000001-82B4-48FA-94D2-EBBC520E6A3B}"/>
            </c:ext>
          </c:extLst>
        </c:ser>
        <c:dLbls>
          <c:showLegendKey val="0"/>
          <c:showVal val="1"/>
          <c:showCatName val="0"/>
          <c:showSerName val="0"/>
          <c:showPercent val="0"/>
          <c:showBubbleSize val="0"/>
        </c:dLbls>
        <c:gapWidth val="219"/>
        <c:overlap val="-27"/>
        <c:axId val="2088380776"/>
        <c:axId val="2094105816"/>
      </c:barChart>
      <c:catAx>
        <c:axId val="2088380776"/>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4105816"/>
        <c:crosses val="autoZero"/>
        <c:auto val="1"/>
        <c:lblAlgn val="ctr"/>
        <c:lblOffset val="100"/>
        <c:noMultiLvlLbl val="0"/>
      </c:catAx>
      <c:valAx>
        <c:axId val="2094105816"/>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8838077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SES-PD, NRI and NTI</a:t>
            </a:r>
          </a:p>
          <a:p>
            <a:pPr>
              <a:defRPr sz="1862" b="0" i="0" u="none" strike="noStrike" kern="1200" spc="0" baseline="0">
                <a:solidFill>
                  <a:schemeClr val="tx1">
                    <a:lumMod val="65000"/>
                    <a:lumOff val="35000"/>
                  </a:schemeClr>
                </a:solidFill>
                <a:latin typeface="+mn-lt"/>
                <a:ea typeface="+mn-ea"/>
                <a:cs typeface="+mn-cs"/>
              </a:defRPr>
            </a:pPr>
            <a:r>
              <a:rPr lang="en-US"/>
              <a:t>Disjunct vs. non-disjunct taxa</a:t>
            </a:r>
          </a:p>
        </c:rich>
      </c:tx>
      <c:layout/>
      <c:overlay val="0"/>
      <c:spPr>
        <a:noFill/>
        <a:ln>
          <a:noFill/>
        </a:ln>
        <a:effectLst/>
      </c:spPr>
    </c:title>
    <c:autoTitleDeleted val="0"/>
    <c:plotArea>
      <c:layout/>
      <c:barChart>
        <c:barDir val="col"/>
        <c:grouping val="clustered"/>
        <c:varyColors val="0"/>
        <c:ser>
          <c:idx val="0"/>
          <c:order val="0"/>
          <c:tx>
            <c:strRef>
              <c:f>'[summ_05102019_update_new.xlsx]190515-report'!$D$91</c:f>
              <c:strCache>
                <c:ptCount val="1"/>
                <c:pt idx="0">
                  <c:v>SES-PD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'[summ_05102019_update_new.xlsx]190515-report'!$A$92:$A$97</c:f>
              <c:strCache>
                <c:ptCount val="6"/>
                <c:pt idx="0">
                  <c:v>Disjunct-total</c:v>
                </c:pt>
                <c:pt idx="1">
                  <c:v>Nondisjunct-total</c:v>
                </c:pt>
                <c:pt idx="2">
                  <c:v>Disjunct-CN</c:v>
                </c:pt>
                <c:pt idx="3">
                  <c:v>Nondisjunct-CN</c:v>
                </c:pt>
                <c:pt idx="4">
                  <c:v>Disjunct-US</c:v>
                </c:pt>
                <c:pt idx="5">
                  <c:v>Nondisjunct-US</c:v>
                </c:pt>
              </c:strCache>
            </c:strRef>
          </c:cat>
          <c:val>
            <c:numRef>
              <c:f>'[summ_05102019_update_new.xlsx]190515-report'!$D$92:$D$97</c:f>
              <c:numCache>
                <c:formatCode>0.00_ </c:formatCode>
                <c:ptCount val="6"/>
                <c:pt idx="0">
                  <c:v>-14.680750792121</c:v>
                </c:pt>
                <c:pt idx="1">
                  <c:v>-4.252885851681587</c:v>
                </c:pt>
                <c:pt idx="2">
                  <c:v>-12.4574863030326</c:v>
                </c:pt>
                <c:pt idx="3">
                  <c:v>-4.323987176616995</c:v>
                </c:pt>
                <c:pt idx="4">
                  <c:v>-4.206715858138658</c:v>
                </c:pt>
                <c:pt idx="5">
                  <c:v>-9.51185781320038</c:v>
                </c:pt>
              </c:numCache>
            </c:numRef>
          </c:val>
          <c:extLst xmlns:c16r2="http://schemas.microsoft.com/office/drawing/2015/06/chart">
            <c:ext xmlns:c16="http://schemas.microsoft.com/office/drawing/2014/chart" uri="{C3380CC4-5D6E-409C-BE32-E72D297353CC}">
              <c16:uniqueId val="{00000000-232D-46EE-984D-1C6BCC6C4779}"/>
            </c:ext>
          </c:extLst>
        </c:ser>
        <c:ser>
          <c:idx val="1"/>
          <c:order val="1"/>
          <c:tx>
            <c:strRef>
              <c:f>'[summ_05102019_update_new.xlsx]190515-report'!$E$91</c:f>
              <c:strCache>
                <c:ptCount val="1"/>
                <c:pt idx="0">
                  <c:v>NRI</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'[summ_05102019_update_new.xlsx]190515-report'!$A$92:$A$97</c:f>
              <c:strCache>
                <c:ptCount val="6"/>
                <c:pt idx="0">
                  <c:v>Disjunct-total</c:v>
                </c:pt>
                <c:pt idx="1">
                  <c:v>Nondisjunct-total</c:v>
                </c:pt>
                <c:pt idx="2">
                  <c:v>Disjunct-CN</c:v>
                </c:pt>
                <c:pt idx="3">
                  <c:v>Nondisjunct-CN</c:v>
                </c:pt>
                <c:pt idx="4">
                  <c:v>Disjunct-US</c:v>
                </c:pt>
                <c:pt idx="5">
                  <c:v>Nondisjunct-US</c:v>
                </c:pt>
              </c:strCache>
            </c:strRef>
          </c:cat>
          <c:val>
            <c:numRef>
              <c:f>'[summ_05102019_update_new.xlsx]190515-report'!$E$92:$E$97</c:f>
              <c:numCache>
                <c:formatCode>0.00_ </c:formatCode>
                <c:ptCount val="6"/>
                <c:pt idx="0">
                  <c:v>-6.40895330058061</c:v>
                </c:pt>
                <c:pt idx="1">
                  <c:v>10.0820930515885</c:v>
                </c:pt>
                <c:pt idx="2">
                  <c:v>-2.026182823876788</c:v>
                </c:pt>
                <c:pt idx="3">
                  <c:v>4.986188834136298</c:v>
                </c:pt>
                <c:pt idx="4">
                  <c:v>-6.819167146009448</c:v>
                </c:pt>
                <c:pt idx="5">
                  <c:v>9.42945360254302</c:v>
                </c:pt>
              </c:numCache>
            </c:numRef>
          </c:val>
          <c:extLst xmlns:c16r2="http://schemas.microsoft.com/office/drawing/2015/06/chart">
            <c:ext xmlns:c16="http://schemas.microsoft.com/office/drawing/2014/chart" uri="{C3380CC4-5D6E-409C-BE32-E72D297353CC}">
              <c16:uniqueId val="{00000001-232D-46EE-984D-1C6BCC6C4779}"/>
            </c:ext>
          </c:extLst>
        </c:ser>
        <c:ser>
          <c:idx val="2"/>
          <c:order val="2"/>
          <c:tx>
            <c:strRef>
              <c:f>'[summ_05102019_update_new.xlsx]190515-report'!$F$91</c:f>
              <c:strCache>
                <c:ptCount val="1"/>
                <c:pt idx="0">
                  <c:v>NTI</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'[summ_05102019_update_new.xlsx]190515-report'!$A$92:$A$97</c:f>
              <c:strCache>
                <c:ptCount val="6"/>
                <c:pt idx="0">
                  <c:v>Disjunct-total</c:v>
                </c:pt>
                <c:pt idx="1">
                  <c:v>Nondisjunct-total</c:v>
                </c:pt>
                <c:pt idx="2">
                  <c:v>Disjunct-CN</c:v>
                </c:pt>
                <c:pt idx="3">
                  <c:v>Nondisjunct-CN</c:v>
                </c:pt>
                <c:pt idx="4">
                  <c:v>Disjunct-US</c:v>
                </c:pt>
                <c:pt idx="5">
                  <c:v>Nondisjunct-US</c:v>
                </c:pt>
              </c:strCache>
            </c:strRef>
          </c:cat>
          <c:val>
            <c:numRef>
              <c:f>'[summ_05102019_update_new.xlsx]190515-report'!$F$92:$F$97</c:f>
              <c:numCache>
                <c:formatCode>0.00_ </c:formatCode>
                <c:ptCount val="6"/>
                <c:pt idx="0">
                  <c:v>12.5547440976818</c:v>
                </c:pt>
                <c:pt idx="1">
                  <c:v>0.474258881821856</c:v>
                </c:pt>
                <c:pt idx="2">
                  <c:v>9.676975395041856</c:v>
                </c:pt>
                <c:pt idx="3">
                  <c:v>0.980373822960758</c:v>
                </c:pt>
                <c:pt idx="4">
                  <c:v>4.763465567560428</c:v>
                </c:pt>
                <c:pt idx="5">
                  <c:v>5.421109563825309</c:v>
                </c:pt>
              </c:numCache>
            </c:numRef>
          </c:val>
          <c:extLst xmlns:c16r2="http://schemas.microsoft.com/office/drawing/2015/06/chart">
            <c:ext xmlns:c16="http://schemas.microsoft.com/office/drawing/2014/chart" uri="{C3380CC4-5D6E-409C-BE32-E72D297353CC}">
              <c16:uniqueId val="{00000002-232D-46EE-984D-1C6BCC6C4779}"/>
            </c:ext>
          </c:extLst>
        </c:ser>
        <c:dLbls>
          <c:showLegendKey val="0"/>
          <c:showVal val="1"/>
          <c:showCatName val="0"/>
          <c:showSerName val="0"/>
          <c:showPercent val="0"/>
          <c:showBubbleSize val="0"/>
        </c:dLbls>
        <c:gapWidth val="219"/>
        <c:overlap val="-27"/>
        <c:axId val="2047921528"/>
        <c:axId val="2047924760"/>
      </c:barChart>
      <c:catAx>
        <c:axId val="2047921528"/>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47924760"/>
        <c:crosses val="autoZero"/>
        <c:auto val="1"/>
        <c:lblAlgn val="ctr"/>
        <c:lblOffset val="100"/>
        <c:noMultiLvlLbl val="0"/>
      </c:catAx>
      <c:valAx>
        <c:axId val="2047924760"/>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4792152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SES-PD, NRI and NTI</a:t>
            </a:r>
          </a:p>
          <a:p>
            <a:pPr>
              <a:defRPr sz="1800" b="0" i="0" u="none" strike="noStrike" kern="1200" spc="0" baseline="0">
                <a:solidFill>
                  <a:schemeClr val="tx1">
                    <a:lumMod val="65000"/>
                    <a:lumOff val="35000"/>
                  </a:schemeClr>
                </a:solidFill>
                <a:latin typeface="+mn-lt"/>
                <a:ea typeface="+mn-ea"/>
                <a:cs typeface="+mn-cs"/>
              </a:defRPr>
            </a:pPr>
            <a:r>
              <a:rPr lang="en-US" sz="1800" dirty="0"/>
              <a:t>US vs. CN</a:t>
            </a:r>
          </a:p>
        </c:rich>
      </c:tx>
      <c:layout>
        <c:manualLayout>
          <c:xMode val="edge"/>
          <c:yMode val="edge"/>
          <c:x val="0.276622009605481"/>
          <c:y val="0.0550954052880118"/>
        </c:manualLayout>
      </c:layout>
      <c:overlay val="0"/>
      <c:spPr>
        <a:noFill/>
        <a:ln>
          <a:noFill/>
        </a:ln>
        <a:effectLst/>
      </c:spPr>
    </c:title>
    <c:autoTitleDeleted val="0"/>
    <c:plotArea>
      <c:layout/>
      <c:barChart>
        <c:barDir val="col"/>
        <c:grouping val="clustered"/>
        <c:varyColors val="0"/>
        <c:ser>
          <c:idx val="0"/>
          <c:order val="0"/>
          <c:tx>
            <c:strRef>
              <c:f>'[summ_05102019_update.xlsx]190515-report'!$A$2</c:f>
              <c:strCache>
                <c:ptCount val="1"/>
                <c:pt idx="0">
                  <c:v>CN</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'[summ_05102019_update.xlsx]190515-report'!$B$2:$D$2</c:f>
              <c:numCache>
                <c:formatCode>0.00_ </c:formatCode>
                <c:ptCount val="3"/>
                <c:pt idx="0">
                  <c:v>-2.707725695</c:v>
                </c:pt>
                <c:pt idx="1">
                  <c:v>-0.574987846</c:v>
                </c:pt>
                <c:pt idx="2">
                  <c:v>2.074824737</c:v>
                </c:pt>
              </c:numCache>
            </c:numRef>
          </c:val>
          <c:extLst xmlns:c16r2="http://schemas.microsoft.com/office/drawing/2015/06/chart">
            <c:ext xmlns:c16="http://schemas.microsoft.com/office/drawing/2014/chart" uri="{C3380CC4-5D6E-409C-BE32-E72D297353CC}">
              <c16:uniqueId val="{00000000-D5D0-416C-8E52-A92F1F4CD172}"/>
            </c:ext>
          </c:extLst>
        </c:ser>
        <c:ser>
          <c:idx val="1"/>
          <c:order val="1"/>
          <c:tx>
            <c:strRef>
              <c:f>'[summ_05102019_update.xlsx]190515-report'!$A$3</c:f>
              <c:strCache>
                <c:ptCount val="1"/>
                <c:pt idx="0">
                  <c:v>US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'[summ_05102019_update.xlsx]190515-report'!$B$3:$D$3</c:f>
              <c:numCache>
                <c:formatCode>0.00_ </c:formatCode>
                <c:ptCount val="3"/>
                <c:pt idx="0">
                  <c:v>-6.401497505</c:v>
                </c:pt>
                <c:pt idx="1">
                  <c:v>1.280558238</c:v>
                </c:pt>
                <c:pt idx="2">
                  <c:v>4.944670878999998</c:v>
                </c:pt>
              </c:numCache>
            </c:numRef>
          </c:val>
          <c:extLst xmlns:c16r2="http://schemas.microsoft.com/office/drawing/2015/06/chart">
            <c:ext xmlns:c16="http://schemas.microsoft.com/office/drawing/2014/chart" uri="{C3380CC4-5D6E-409C-BE32-E72D297353CC}">
              <c16:uniqueId val="{00000001-D5D0-416C-8E52-A92F1F4CD172}"/>
            </c:ext>
          </c:extLst>
        </c:ser>
        <c:dLbls>
          <c:showLegendKey val="0"/>
          <c:showVal val="1"/>
          <c:showCatName val="0"/>
          <c:showSerName val="0"/>
          <c:showPercent val="0"/>
          <c:showBubbleSize val="0"/>
        </c:dLbls>
        <c:gapWidth val="219"/>
        <c:overlap val="-27"/>
        <c:axId val="2093866136"/>
        <c:axId val="2095108136"/>
      </c:barChart>
      <c:catAx>
        <c:axId val="2093866136"/>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5108136"/>
        <c:crosses val="autoZero"/>
        <c:auto val="1"/>
        <c:lblAlgn val="ctr"/>
        <c:lblOffset val="100"/>
        <c:noMultiLvlLbl val="0"/>
      </c:catAx>
      <c:valAx>
        <c:axId val="2095108136"/>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386613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1-89AD-48CC-B1F2-3D3424773564}"/>
              </c:ext>
            </c:extLst>
          </c:dPt>
          <c:dPt>
            <c:idx val="1"/>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3-89AD-48CC-B1F2-3D3424773564}"/>
              </c:ext>
            </c:extLst>
          </c:dPt>
          <c:dLbls>
            <c:dLbl>
              <c:idx val="0"/>
              <c:layout>
                <c:manualLayout>
                  <c:x val="-0.14181106652807"/>
                  <c:y val="-0.0685347343906209"/>
                </c:manualLayout>
              </c:layout>
              <c:spPr>
                <a:noFill/>
                <a:ln>
                  <a:noFill/>
                </a:ln>
                <a:effectLst/>
              </c:spPr>
              <c:txPr>
                <a:bodyPr rot="0" spcFirstLastPara="0" vertOverflow="ellipsis" vert="horz" wrap="square" lIns="38100" tIns="19050" rIns="38100" bIns="19050" anchor="ctr" anchorCtr="1"/>
                <a:lstStyle/>
                <a:p>
                  <a:pPr>
                    <a:defRPr lang="en-US" sz="1050" b="1" i="0" u="none" strike="noStrike" kern="1200" baseline="0">
                      <a:solidFill>
                        <a:schemeClr val="bg1"/>
                      </a:solidFill>
                      <a:latin typeface="+mj-lt"/>
                      <a:ea typeface="Apple LiSung" charset="-120"/>
                      <a:cs typeface="Apple LiSung" charset="-120"/>
                      <a:sym typeface="Apple LiSung" charset="-120"/>
                    </a:defRPr>
                  </a:pPr>
                  <a:endParaRPr lang="zh-CN"/>
                </a:p>
              </c:txPr>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89AD-48CC-B1F2-3D3424773564}"/>
                </c:ext>
              </c:extLst>
            </c:dLbl>
            <c:dLbl>
              <c:idx val="1"/>
              <c:layout>
                <c:manualLayout>
                  <c:x val="0.125572341754101"/>
                  <c:y val="0.0566415370823067"/>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89AD-48CC-B1F2-3D3424773564}"/>
                </c:ext>
              </c:extLst>
            </c:dLbl>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bg1"/>
                    </a:solidFill>
                    <a:latin typeface="Apple LiSung" charset="-120"/>
                    <a:ea typeface="Apple LiSung" charset="-120"/>
                    <a:cs typeface="Apple LiSung" charset="-120"/>
                    <a:sym typeface="Apple LiSung" charset="-120"/>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'[summ_05102019_update.xlsx]190515-report'!$A$2:$A$3</c:f>
              <c:strCache>
                <c:ptCount val="2"/>
                <c:pt idx="0">
                  <c:v>CN</c:v>
                </c:pt>
                <c:pt idx="1">
                  <c:v>US</c:v>
                </c:pt>
              </c:strCache>
            </c:strRef>
          </c:cat>
          <c:val>
            <c:numRef>
              <c:f>'[summ_05102019_update.xlsx]190515-report'!$F$2:$F$3</c:f>
              <c:numCache>
                <c:formatCode>0_ </c:formatCode>
                <c:ptCount val="2"/>
                <c:pt idx="0">
                  <c:v>3667.0</c:v>
                </c:pt>
                <c:pt idx="1">
                  <c:v>2194.0</c:v>
                </c:pt>
              </c:numCache>
            </c:numRef>
          </c:val>
          <c:extLst xmlns:c16r2="http://schemas.microsoft.com/office/drawing/2015/06/chart">
            <c:ext xmlns:c16="http://schemas.microsoft.com/office/drawing/2014/chart" uri="{C3380CC4-5D6E-409C-BE32-E72D297353CC}">
              <c16:uniqueId val="{00000004-89AD-48CC-B1F2-3D3424773564}"/>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Entry>
      <c:legendEntry>
        <c:idx val="1"/>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Entry>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latin typeface="Apple LiSung" charset="-120"/>
          <a:ea typeface="Apple LiSung" charset="-120"/>
          <a:cs typeface="Apple LiSung" charset="-120"/>
          <a:sym typeface="Apple LiSung" charset="-120"/>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293048880553"/>
          <c:y val="0.106300233341976"/>
          <c:w val="0.896190364552807"/>
          <c:h val="0.43904589058854"/>
        </c:manualLayout>
      </c:layout>
      <c:barChart>
        <c:barDir val="col"/>
        <c:grouping val="clustered"/>
        <c:varyColors val="0"/>
        <c:ser>
          <c:idx val="0"/>
          <c:order val="0"/>
          <c:tx>
            <c:strRef>
              <c:f>[summ_05102019_update_new.xlsx]CN_US_sites_geo!$E$1</c:f>
              <c:strCache>
                <c:ptCount val="1"/>
                <c:pt idx="0">
                  <c:v>Species</c:v>
                </c:pt>
              </c:strCache>
            </c:strRef>
          </c:tx>
          <c:spPr>
            <a:solidFill>
              <a:schemeClr val="accent6"/>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500" b="0" i="0" u="none" strike="noStrike" kern="1200" baseline="0">
                    <a:ln>
                      <a:noFill/>
                    </a:ln>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[summ_05102019_update_new.xlsx]CN_US_sites_geo!$A$2:$B$12</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[summ_05102019_update_new.xlsx]CN_US_sites_geo!$E$2:$E$12</c:f>
              <c:numCache>
                <c:formatCode>0_ </c:formatCode>
                <c:ptCount val="11"/>
                <c:pt idx="0">
                  <c:v>1140.0</c:v>
                </c:pt>
                <c:pt idx="1">
                  <c:v>773.0</c:v>
                </c:pt>
                <c:pt idx="2">
                  <c:v>1559.0</c:v>
                </c:pt>
                <c:pt idx="3">
                  <c:v>1188.0</c:v>
                </c:pt>
                <c:pt idx="4">
                  <c:v>1209.0</c:v>
                </c:pt>
                <c:pt idx="5">
                  <c:v>254.0</c:v>
                </c:pt>
                <c:pt idx="6">
                  <c:v>897.0</c:v>
                </c:pt>
                <c:pt idx="7">
                  <c:v>381.0</c:v>
                </c:pt>
                <c:pt idx="8">
                  <c:v>681.0</c:v>
                </c:pt>
                <c:pt idx="9">
                  <c:v>533.0</c:v>
                </c:pt>
                <c:pt idx="10">
                  <c:v>749.0</c:v>
                </c:pt>
              </c:numCache>
            </c:numRef>
          </c:val>
          <c:extLst xmlns:c16r2="http://schemas.microsoft.com/office/drawing/2015/06/chart">
            <c:ext xmlns:c16="http://schemas.microsoft.com/office/drawing/2014/chart" uri="{C3380CC4-5D6E-409C-BE32-E72D297353CC}">
              <c16:uniqueId val="{00000000-5320-458B-A9C4-BEF61F816999}"/>
            </c:ext>
          </c:extLst>
        </c:ser>
        <c:dLbls>
          <c:showLegendKey val="0"/>
          <c:showVal val="1"/>
          <c:showCatName val="0"/>
          <c:showSerName val="0"/>
          <c:showPercent val="0"/>
          <c:showBubbleSize val="0"/>
        </c:dLbls>
        <c:gapWidth val="219"/>
        <c:overlap val="-27"/>
        <c:axId val="2088381720"/>
        <c:axId val="2094177992"/>
      </c:barChart>
      <c:catAx>
        <c:axId val="2088381720"/>
        <c:scaling>
          <c:orientation val="minMax"/>
        </c:scaling>
        <c:delete val="0"/>
        <c:axPos val="b"/>
        <c:numFmt formatCode="General" sourceLinked="0"/>
        <c:majorTickMark val="none"/>
        <c:minorTickMark val="none"/>
        <c:tickLblPos val="nextTo"/>
        <c:spPr>
          <a:noFill/>
          <a:ln w="9525" cap="flat" cmpd="sng" algn="ctr">
            <a:noFill/>
            <a:round/>
          </a:ln>
          <a:effectLst/>
        </c:spPr>
        <c:txPr>
          <a:bodyPr rot="-60000000" spcFirstLastPara="0" vertOverflow="ellipsis" vert="horz" wrap="square" anchor="ctr" anchorCtr="1"/>
          <a:lstStyle/>
          <a:p>
            <a:pPr>
              <a:defRPr lang="en-US" sz="500" b="0" i="0" u="none" strike="noStrike" kern="1200" baseline="0">
                <a:solidFill>
                  <a:schemeClr val="tx1">
                    <a:lumMod val="65000"/>
                    <a:lumOff val="35000"/>
                  </a:schemeClr>
                </a:solidFill>
                <a:latin typeface="+mn-lt"/>
                <a:ea typeface="+mn-ea"/>
                <a:cs typeface="+mn-cs"/>
              </a:defRPr>
            </a:pPr>
            <a:endParaRPr lang="zh-CN"/>
          </a:p>
        </c:txPr>
        <c:crossAx val="2094177992"/>
        <c:crosses val="autoZero"/>
        <c:auto val="1"/>
        <c:lblAlgn val="ctr"/>
        <c:lblOffset val="100"/>
        <c:noMultiLvlLbl val="0"/>
      </c:catAx>
      <c:valAx>
        <c:axId val="2094177992"/>
        <c:scaling>
          <c:orientation val="minMax"/>
        </c:scaling>
        <c:delete val="0"/>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spPr>
          <a:noFill/>
          <a:ln>
            <a:noFill/>
          </a:ln>
          <a:effectLst/>
        </c:spPr>
        <c:txPr>
          <a:bodyPr rot="-60000000" spcFirstLastPara="0" vertOverflow="ellipsis" vert="horz" wrap="square" anchor="ctr" anchorCtr="1"/>
          <a:lstStyle/>
          <a:p>
            <a:pPr>
              <a:defRPr lang="en-US" sz="400" b="0" i="0" u="none" strike="noStrike" kern="1200" baseline="0">
                <a:solidFill>
                  <a:schemeClr val="tx1">
                    <a:lumMod val="65000"/>
                    <a:lumOff val="35000"/>
                  </a:schemeClr>
                </a:solidFill>
                <a:latin typeface="+mn-lt"/>
                <a:ea typeface="+mn-ea"/>
                <a:cs typeface="+mn-cs"/>
              </a:defRPr>
            </a:pPr>
            <a:endParaRPr lang="zh-CN"/>
          </a:p>
        </c:txPr>
        <c:crossAx val="2088381720"/>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lang="en-US"/>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09741282339708"/>
          <c:y val="0.0613496932515337"/>
          <c:w val="0.886884139482565"/>
          <c:h val="0.934161304803232"/>
        </c:manualLayout>
      </c:layout>
      <c:barChart>
        <c:barDir val="col"/>
        <c:grouping val="clustered"/>
        <c:varyColors val="0"/>
        <c:ser>
          <c:idx val="0"/>
          <c:order val="0"/>
          <c:tx>
            <c:strRef>
              <c:f>[summ_05102019_update_new.xlsx]CN_US_sites_geo!$F$1</c:f>
              <c:strCache>
                <c:ptCount val="1"/>
                <c:pt idx="0">
                  <c:v>SES-PD</c:v>
                </c:pt>
              </c:strCache>
            </c:strRef>
          </c:tx>
          <c:spPr>
            <a:solidFill>
              <a:srgbClr val="FD6666"/>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5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[summ_05102019_update_new.xlsx]CN_US_sites_geo!$A$2:$B$12</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[summ_05102019_update_new.xlsx]CN_US_sites_geo!$F$2:$F$12</c:f>
              <c:numCache>
                <c:formatCode>0.00_ </c:formatCode>
                <c:ptCount val="11"/>
                <c:pt idx="0">
                  <c:v>-8.920151544031537</c:v>
                </c:pt>
                <c:pt idx="1">
                  <c:v>-7.57520050288399</c:v>
                </c:pt>
                <c:pt idx="2">
                  <c:v>-1.57141578489333</c:v>
                </c:pt>
                <c:pt idx="3">
                  <c:v>-0.626848680532059</c:v>
                </c:pt>
                <c:pt idx="4">
                  <c:v>0.563554558051422</c:v>
                </c:pt>
                <c:pt idx="5">
                  <c:v>-3.48860410988268</c:v>
                </c:pt>
                <c:pt idx="6">
                  <c:v>-6.33739215917704</c:v>
                </c:pt>
                <c:pt idx="7">
                  <c:v>-3.60764275027275</c:v>
                </c:pt>
                <c:pt idx="8">
                  <c:v>-5.348818431429258</c:v>
                </c:pt>
                <c:pt idx="9">
                  <c:v>-2.89398136667661</c:v>
                </c:pt>
                <c:pt idx="10">
                  <c:v>-5.226375889229958</c:v>
                </c:pt>
              </c:numCache>
            </c:numRef>
          </c:val>
          <c:extLst xmlns:c16r2="http://schemas.microsoft.com/office/drawing/2015/06/chart">
            <c:ext xmlns:c16="http://schemas.microsoft.com/office/drawing/2014/chart" uri="{C3380CC4-5D6E-409C-BE32-E72D297353CC}">
              <c16:uniqueId val="{00000000-16FE-43FD-8BFA-5D288C28EA67}"/>
            </c:ext>
          </c:extLst>
        </c:ser>
        <c:dLbls>
          <c:showLegendKey val="0"/>
          <c:showVal val="1"/>
          <c:showCatName val="0"/>
          <c:showSerName val="0"/>
          <c:showPercent val="0"/>
          <c:showBubbleSize val="0"/>
        </c:dLbls>
        <c:gapWidth val="219"/>
        <c:overlap val="-27"/>
        <c:axId val="2088221816"/>
        <c:axId val="2072003704"/>
      </c:barChart>
      <c:catAx>
        <c:axId val="2088221816"/>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400" b="0" i="0" u="none" strike="noStrike" kern="1200" baseline="0">
                <a:solidFill>
                  <a:schemeClr val="tx1">
                    <a:lumMod val="65000"/>
                    <a:lumOff val="35000"/>
                  </a:schemeClr>
                </a:solidFill>
                <a:latin typeface="+mn-lt"/>
                <a:ea typeface="+mn-ea"/>
                <a:cs typeface="+mn-cs"/>
              </a:defRPr>
            </a:pPr>
            <a:endParaRPr lang="zh-CN"/>
          </a:p>
        </c:txPr>
        <c:crossAx val="2072003704"/>
        <c:crosses val="autoZero"/>
        <c:auto val="1"/>
        <c:lblAlgn val="ctr"/>
        <c:lblOffset val="100"/>
        <c:noMultiLvlLbl val="0"/>
      </c:catAx>
      <c:valAx>
        <c:axId val="2072003704"/>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0" vertOverflow="ellipsis" vert="horz" wrap="square" anchor="ctr" anchorCtr="1"/>
          <a:lstStyle/>
          <a:p>
            <a:pPr>
              <a:defRPr lang="en-US" sz="500" b="0" i="0" u="none" strike="noStrike" kern="1200" baseline="0">
                <a:solidFill>
                  <a:schemeClr val="tx1">
                    <a:lumMod val="65000"/>
                    <a:lumOff val="35000"/>
                  </a:schemeClr>
                </a:solidFill>
                <a:latin typeface="+mn-lt"/>
                <a:ea typeface="+mn-ea"/>
                <a:cs typeface="+mn-cs"/>
              </a:defRPr>
            </a:pPr>
            <a:endParaRPr lang="zh-CN"/>
          </a:p>
        </c:txPr>
        <c:crossAx val="2088221816"/>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lang="en-US" sz="5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SES-PDs and SES-</a:t>
            </a:r>
            <a:r>
              <a:rPr lang="en-US" b="1" dirty="0" err="1"/>
              <a:t>PDt</a:t>
            </a:r>
            <a:r>
              <a:rPr lang="en-US" b="1" dirty="0"/>
              <a:t> among 11 CN-US sites</a:t>
            </a:r>
          </a:p>
        </c:rich>
      </c:tx>
      <c:layout>
        <c:manualLayout>
          <c:xMode val="edge"/>
          <c:yMode val="edge"/>
          <c:x val="0.220990581816633"/>
          <c:y val="0.0133394097999644"/>
        </c:manualLayout>
      </c:layout>
      <c:overlay val="0"/>
      <c:spPr>
        <a:noFill/>
        <a:ln>
          <a:noFill/>
        </a:ln>
        <a:effectLst/>
      </c:spPr>
    </c:title>
    <c:autoTitleDeleted val="0"/>
    <c:plotArea>
      <c:layout/>
      <c:lineChart>
        <c:grouping val="standard"/>
        <c:varyColors val="0"/>
        <c:ser>
          <c:idx val="0"/>
          <c:order val="0"/>
          <c:tx>
            <c:strRef>
              <c:f>'[summ_05102019_update.xlsx]190515-report'!$I$48</c:f>
              <c:strCache>
                <c:ptCount val="1"/>
                <c:pt idx="0">
                  <c:v>SES-PDs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'[summ_05102019_update.xlsx]190515-report'!$I$49:$I$59</c:f>
              <c:numCache>
                <c:formatCode>0.00_ </c:formatCode>
                <c:ptCount val="11"/>
                <c:pt idx="0">
                  <c:v>-8.80300699081945</c:v>
                </c:pt>
                <c:pt idx="1">
                  <c:v>-7.15652871040052</c:v>
                </c:pt>
                <c:pt idx="2">
                  <c:v>-0.135168342802673</c:v>
                </c:pt>
                <c:pt idx="3">
                  <c:v>0.590509568684132</c:v>
                </c:pt>
                <c:pt idx="4">
                  <c:v>1.8683488482539</c:v>
                </c:pt>
                <c:pt idx="5">
                  <c:v>-1.42562481647225</c:v>
                </c:pt>
                <c:pt idx="6">
                  <c:v>-3.38486220383461</c:v>
                </c:pt>
                <c:pt idx="7">
                  <c:v>-1.16107044041931</c:v>
                </c:pt>
                <c:pt idx="8">
                  <c:v>-2.29884007271809</c:v>
                </c:pt>
                <c:pt idx="9">
                  <c:v>-0.0210188466912958</c:v>
                </c:pt>
                <c:pt idx="10">
                  <c:v>-2.361084939029668</c:v>
                </c:pt>
              </c:numCache>
            </c:numRef>
          </c:val>
          <c:smooth val="0"/>
          <c:extLst xmlns:c16r2="http://schemas.microsoft.com/office/drawing/2015/06/chart">
            <c:ext xmlns:c16="http://schemas.microsoft.com/office/drawing/2014/chart" uri="{C3380CC4-5D6E-409C-BE32-E72D297353CC}">
              <c16:uniqueId val="{00000000-8279-4F0B-89D1-C844BBC46CFB}"/>
            </c:ext>
          </c:extLst>
        </c:ser>
        <c:ser>
          <c:idx val="1"/>
          <c:order val="1"/>
          <c:tx>
            <c:strRef>
              <c:f>'[summ_05102019_update.xlsx]190515-report'!$J$48</c:f>
              <c:strCache>
                <c:ptCount val="1"/>
                <c:pt idx="0">
                  <c:v>SES-PDt</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'[summ_05102019_update.xlsx]190515-report'!$J$49:$J$59</c:f>
              <c:numCache>
                <c:formatCode>0.00_ </c:formatCode>
                <c:ptCount val="11"/>
                <c:pt idx="0">
                  <c:v>-8.920151544031537</c:v>
                </c:pt>
                <c:pt idx="1">
                  <c:v>-7.57520050288399</c:v>
                </c:pt>
                <c:pt idx="2">
                  <c:v>-1.57141578489333</c:v>
                </c:pt>
                <c:pt idx="3">
                  <c:v>-0.626848680532059</c:v>
                </c:pt>
                <c:pt idx="4">
                  <c:v>0.563554558051422</c:v>
                </c:pt>
                <c:pt idx="5">
                  <c:v>-3.48860410988268</c:v>
                </c:pt>
                <c:pt idx="6">
                  <c:v>-6.33739215917704</c:v>
                </c:pt>
                <c:pt idx="7">
                  <c:v>-3.60764275027275</c:v>
                </c:pt>
                <c:pt idx="8">
                  <c:v>-5.348818431429258</c:v>
                </c:pt>
                <c:pt idx="9">
                  <c:v>-2.89398136667661</c:v>
                </c:pt>
                <c:pt idx="10">
                  <c:v>-5.226375889229958</c:v>
                </c:pt>
              </c:numCache>
            </c:numRef>
          </c:val>
          <c:smooth val="0"/>
          <c:extLst xmlns:c16r2="http://schemas.microsoft.com/office/drawing/2015/06/chart">
            <c:ext xmlns:c16="http://schemas.microsoft.com/office/drawing/2014/chart" uri="{C3380CC4-5D6E-409C-BE32-E72D297353CC}">
              <c16:uniqueId val="{00000001-8279-4F0B-89D1-C844BBC46CFB}"/>
            </c:ext>
          </c:extLst>
        </c:ser>
        <c:dLbls>
          <c:showLegendKey val="0"/>
          <c:showVal val="1"/>
          <c:showCatName val="0"/>
          <c:showSerName val="0"/>
          <c:showPercent val="0"/>
          <c:showBubbleSize val="0"/>
        </c:dLbls>
        <c:marker val="1"/>
        <c:smooth val="0"/>
        <c:axId val="2095090200"/>
        <c:axId val="2095477912"/>
      </c:lineChart>
      <c:catAx>
        <c:axId val="2095090200"/>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5477912"/>
        <c:crosses val="autoZero"/>
        <c:auto val="1"/>
        <c:lblAlgn val="ctr"/>
        <c:lblOffset val="100"/>
        <c:noMultiLvlLbl val="0"/>
      </c:catAx>
      <c:valAx>
        <c:axId val="2095477912"/>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509020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SES-PD, NRI and NTI</a:t>
            </a:r>
          </a:p>
          <a:p>
            <a:pPr>
              <a:defRPr sz="1800" b="0" i="0" u="none" strike="noStrike" kern="1200" spc="0" baseline="0">
                <a:solidFill>
                  <a:schemeClr val="tx1">
                    <a:lumMod val="65000"/>
                    <a:lumOff val="35000"/>
                  </a:schemeClr>
                </a:solidFill>
                <a:latin typeface="+mn-lt"/>
                <a:ea typeface="+mn-ea"/>
                <a:cs typeface="+mn-cs"/>
              </a:defRPr>
            </a:pPr>
            <a:r>
              <a:rPr lang="en-US" sz="1800" dirty="0"/>
              <a:t>US vs. CN</a:t>
            </a:r>
          </a:p>
        </c:rich>
      </c:tx>
      <c:layout>
        <c:manualLayout>
          <c:xMode val="edge"/>
          <c:yMode val="edge"/>
          <c:x val="0.276622009605481"/>
          <c:y val="0.0550954052880118"/>
        </c:manualLayout>
      </c:layout>
      <c:overlay val="0"/>
      <c:spPr>
        <a:noFill/>
        <a:ln>
          <a:noFill/>
        </a:ln>
        <a:effectLst/>
      </c:spPr>
    </c:title>
    <c:autoTitleDeleted val="0"/>
    <c:plotArea>
      <c:layout/>
      <c:barChart>
        <c:barDir val="col"/>
        <c:grouping val="clustered"/>
        <c:varyColors val="0"/>
        <c:ser>
          <c:idx val="0"/>
          <c:order val="0"/>
          <c:tx>
            <c:strRef>
              <c:f>'[summ_05102019_update.xlsx]190515-report'!$A$2</c:f>
              <c:strCache>
                <c:ptCount val="1"/>
                <c:pt idx="0">
                  <c:v>CN</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'[summ_05102019_update.xlsx]190515-report'!$B$2:$D$2</c:f>
              <c:numCache>
                <c:formatCode>0.00_ </c:formatCode>
                <c:ptCount val="3"/>
                <c:pt idx="0">
                  <c:v>-2.707725695</c:v>
                </c:pt>
                <c:pt idx="1">
                  <c:v>-0.574987846</c:v>
                </c:pt>
                <c:pt idx="2">
                  <c:v>2.074824737</c:v>
                </c:pt>
              </c:numCache>
            </c:numRef>
          </c:val>
          <c:extLst xmlns:c16r2="http://schemas.microsoft.com/office/drawing/2015/06/chart">
            <c:ext xmlns:c16="http://schemas.microsoft.com/office/drawing/2014/chart" uri="{C3380CC4-5D6E-409C-BE32-E72D297353CC}">
              <c16:uniqueId val="{00000000-F44F-4635-9CA4-DF88D9DBED61}"/>
            </c:ext>
          </c:extLst>
        </c:ser>
        <c:ser>
          <c:idx val="1"/>
          <c:order val="1"/>
          <c:tx>
            <c:strRef>
              <c:f>'[summ_05102019_update.xlsx]190515-report'!$A$3</c:f>
              <c:strCache>
                <c:ptCount val="1"/>
                <c:pt idx="0">
                  <c:v>US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'[summ_05102019_update.xlsx]190515-report'!$B$3:$D$3</c:f>
              <c:numCache>
                <c:formatCode>0.00_ </c:formatCode>
                <c:ptCount val="3"/>
                <c:pt idx="0">
                  <c:v>-6.401497505</c:v>
                </c:pt>
                <c:pt idx="1">
                  <c:v>1.280558238</c:v>
                </c:pt>
                <c:pt idx="2">
                  <c:v>4.944670878999998</c:v>
                </c:pt>
              </c:numCache>
            </c:numRef>
          </c:val>
          <c:extLst xmlns:c16r2="http://schemas.microsoft.com/office/drawing/2015/06/chart">
            <c:ext xmlns:c16="http://schemas.microsoft.com/office/drawing/2014/chart" uri="{C3380CC4-5D6E-409C-BE32-E72D297353CC}">
              <c16:uniqueId val="{00000001-F44F-4635-9CA4-DF88D9DBED61}"/>
            </c:ext>
          </c:extLst>
        </c:ser>
        <c:dLbls>
          <c:showLegendKey val="0"/>
          <c:showVal val="1"/>
          <c:showCatName val="0"/>
          <c:showSerName val="0"/>
          <c:showPercent val="0"/>
          <c:showBubbleSize val="0"/>
        </c:dLbls>
        <c:gapWidth val="219"/>
        <c:overlap val="-27"/>
        <c:axId val="2101514056"/>
        <c:axId val="2101573992"/>
      </c:barChart>
      <c:catAx>
        <c:axId val="2101514056"/>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1573992"/>
        <c:crosses val="autoZero"/>
        <c:auto val="1"/>
        <c:lblAlgn val="ctr"/>
        <c:lblOffset val="100"/>
        <c:noMultiLvlLbl val="0"/>
      </c:catAx>
      <c:valAx>
        <c:axId val="2101573992"/>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15140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1-5D5B-4EE9-9A91-4D5BB629888C}"/>
              </c:ext>
            </c:extLst>
          </c:dPt>
          <c:dPt>
            <c:idx val="1"/>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3-5D5B-4EE9-9A91-4D5BB629888C}"/>
              </c:ext>
            </c:extLst>
          </c:dPt>
          <c:dLbls>
            <c:dLbl>
              <c:idx val="0"/>
              <c:layout>
                <c:manualLayout>
                  <c:x val="-0.14181106652807"/>
                  <c:y val="-0.0685347343906209"/>
                </c:manualLayout>
              </c:layout>
              <c:spPr>
                <a:noFill/>
                <a:ln>
                  <a:noFill/>
                </a:ln>
                <a:effectLst/>
              </c:spPr>
              <c:txPr>
                <a:bodyPr rot="0" spcFirstLastPara="0" vertOverflow="ellipsis" vert="horz" wrap="square" lIns="38100" tIns="19050" rIns="38100" bIns="19050" anchor="ctr" anchorCtr="1"/>
                <a:lstStyle/>
                <a:p>
                  <a:pPr>
                    <a:defRPr lang="en-US" sz="1050" b="1" i="0" u="none" strike="noStrike" kern="1200" baseline="0">
                      <a:solidFill>
                        <a:schemeClr val="bg1"/>
                      </a:solidFill>
                      <a:latin typeface="+mj-lt"/>
                      <a:ea typeface="Apple LiSung" charset="-120"/>
                      <a:cs typeface="Apple LiSung" charset="-120"/>
                      <a:sym typeface="Apple LiSung" charset="-120"/>
                    </a:defRPr>
                  </a:pPr>
                  <a:endParaRPr lang="zh-CN"/>
                </a:p>
              </c:txPr>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5D5B-4EE9-9A91-4D5BB629888C}"/>
                </c:ext>
              </c:extLst>
            </c:dLbl>
            <c:dLbl>
              <c:idx val="1"/>
              <c:layout>
                <c:manualLayout>
                  <c:x val="0.125572341754101"/>
                  <c:y val="0.0566415370823067"/>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5D5B-4EE9-9A91-4D5BB629888C}"/>
                </c:ext>
              </c:extLst>
            </c:dLbl>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bg1"/>
                    </a:solidFill>
                    <a:latin typeface="Apple LiSung" charset="-120"/>
                    <a:ea typeface="Apple LiSung" charset="-120"/>
                    <a:cs typeface="Apple LiSung" charset="-120"/>
                    <a:sym typeface="Apple LiSung" charset="-120"/>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'[summ_05102019_update.xlsx]190515-report'!$A$2:$A$3</c:f>
              <c:strCache>
                <c:ptCount val="2"/>
                <c:pt idx="0">
                  <c:v>CN</c:v>
                </c:pt>
                <c:pt idx="1">
                  <c:v>US</c:v>
                </c:pt>
              </c:strCache>
            </c:strRef>
          </c:cat>
          <c:val>
            <c:numRef>
              <c:f>'[summ_05102019_update.xlsx]190515-report'!$F$2:$F$3</c:f>
              <c:numCache>
                <c:formatCode>0_ </c:formatCode>
                <c:ptCount val="2"/>
                <c:pt idx="0">
                  <c:v>3667.0</c:v>
                </c:pt>
                <c:pt idx="1">
                  <c:v>2194.0</c:v>
                </c:pt>
              </c:numCache>
            </c:numRef>
          </c:val>
          <c:extLst xmlns:c16r2="http://schemas.microsoft.com/office/drawing/2015/06/chart">
            <c:ext xmlns:c16="http://schemas.microsoft.com/office/drawing/2014/chart" uri="{C3380CC4-5D6E-409C-BE32-E72D297353CC}">
              <c16:uniqueId val="{00000004-5D5B-4EE9-9A91-4D5BB629888C}"/>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Entry>
      <c:legendEntry>
        <c:idx val="1"/>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Entry>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latin typeface="Apple LiSung" charset="-120"/>
          <a:ea typeface="Apple LiSung" charset="-120"/>
          <a:cs typeface="Apple LiSung" charset="-120"/>
          <a:sym typeface="Apple LiSung" charset="-120"/>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1-EB41-4701-9EBE-A9F0675E174D}"/>
              </c:ext>
            </c:extLst>
          </c:dPt>
          <c:dPt>
            <c:idx val="1"/>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3-EB41-4701-9EBE-A9F0675E174D}"/>
              </c:ext>
            </c:extLst>
          </c:dPt>
          <c:dLbls>
            <c:dLbl>
              <c:idx val="0"/>
              <c:layout>
                <c:manualLayout>
                  <c:x val="-0.146560996676156"/>
                  <c:y val="0.0498551630048013"/>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EB41-4701-9EBE-A9F0675E174D}"/>
                </c:ext>
              </c:extLst>
            </c:dLbl>
            <c:dLbl>
              <c:idx val="1"/>
              <c:layout>
                <c:manualLayout>
                  <c:x val="0.16273355997148"/>
                  <c:y val="-0.0684571211655228"/>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EB41-4701-9EBE-A9F0675E174D}"/>
                </c:ext>
              </c:extLst>
            </c:dLbl>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bg1"/>
                    </a:solidFill>
                    <a:latin typeface="+mj-lt"/>
                    <a:ea typeface="Apple LiSung" charset="-120"/>
                    <a:cs typeface="Apple LiSung" charset="-120"/>
                    <a:sym typeface="Apple LiSung" charset="-120"/>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'[summ_05102019_update.xlsx]190515-report'!$A$4:$A$5</c:f>
              <c:strCache>
                <c:ptCount val="2"/>
                <c:pt idx="0">
                  <c:v>Wood</c:v>
                </c:pt>
                <c:pt idx="1">
                  <c:v>Herb</c:v>
                </c:pt>
              </c:strCache>
            </c:strRef>
          </c:cat>
          <c:val>
            <c:numRef>
              <c:f>'[summ_05102019_update.xlsx]190515-report'!$F$4:$F$5</c:f>
              <c:numCache>
                <c:formatCode>0_ </c:formatCode>
                <c:ptCount val="2"/>
                <c:pt idx="0">
                  <c:v>1845.0</c:v>
                </c:pt>
                <c:pt idx="1">
                  <c:v>3743.0</c:v>
                </c:pt>
              </c:numCache>
            </c:numRef>
          </c:val>
          <c:extLst xmlns:c16r2="http://schemas.microsoft.com/office/drawing/2015/06/chart">
            <c:ext xmlns:c16="http://schemas.microsoft.com/office/drawing/2014/chart" uri="{C3380CC4-5D6E-409C-BE32-E72D297353CC}">
              <c16:uniqueId val="{00000004-EB41-4701-9EBE-A9F0675E174D}"/>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Entry>
      <c:legendEntry>
        <c:idx val="1"/>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Entry>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latin typeface="Apple LiSung" charset="-120"/>
          <a:ea typeface="Apple LiSung" charset="-120"/>
          <a:cs typeface="Apple LiSung" charset="-120"/>
          <a:sym typeface="Apple LiSung" charset="-120"/>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t>19/7/2</a:t>
            </a:fld>
            <a:endParaRPr lang="en-US"/>
          </a:p>
        </p:txBody>
      </p:sp>
      <p:sp>
        <p:nvSpPr>
          <p:cNvPr id="4" name="Slide Image Placeholder 3"/>
          <p:cNvSpPr>
            <a:spLocks noGrp="1" noRot="1" noChangeAspect="1"/>
          </p:cNvSpPr>
          <p:nvPr>
            <p:ph type="sldImg" idx="2"/>
          </p:nvPr>
        </p:nvSpPr>
        <p:spPr>
          <a:xfrm>
            <a:off x="1247775" y="1279525"/>
            <a:ext cx="4606925"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329840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a:t>conception of anomaly and analysis</a:t>
            </a:r>
          </a:p>
          <a:p>
            <a:endParaRPr lang="en-US"/>
          </a:p>
          <a:p>
            <a:r>
              <a:rPr lang="en-US"/>
              <a:t>NRI </a:t>
            </a:r>
            <a:r>
              <a:rPr lang="zh-CN" altLang="en-US"/>
              <a:t>和 </a:t>
            </a:r>
            <a:r>
              <a:rPr lang="en-US" altLang="zh-CN"/>
              <a:t>NTI </a:t>
            </a:r>
            <a:r>
              <a:rPr lang="zh-CN" altLang="en-US"/>
              <a:t>极性不同时 应该倾向于哪一个结果</a:t>
            </a:r>
          </a:p>
          <a:p>
            <a:endParaRPr lang="zh-CN" altLang="en-US"/>
          </a:p>
          <a:p>
            <a:endParaRPr lang="zh-CN" altLang="en-US"/>
          </a:p>
          <a:p>
            <a:r>
              <a:rPr lang="en-US" altLang="zh-CN"/>
              <a:t>to do: more bio-climatic factors</a:t>
            </a:r>
          </a:p>
          <a:p>
            <a:endParaRPr lang="en-US" altLang="zh-CN"/>
          </a:p>
          <a:p>
            <a:r>
              <a:rPr lang="zh-CN" altLang="en-US"/>
              <a:t>群落年龄对于群落结构的影响 检索文献 </a:t>
            </a:r>
            <a:r>
              <a:rPr lang="en-US" altLang="zh-CN"/>
              <a:t>2013 PNAS</a:t>
            </a:r>
          </a:p>
          <a:p>
            <a:endParaRPr lang="en-US" altLang="zh-CN"/>
          </a:p>
          <a:p>
            <a:r>
              <a:rPr lang="zh-CN" altLang="en-US"/>
              <a:t>对于不同的组分产生的</a:t>
            </a:r>
            <a:r>
              <a:rPr lang="en-US" altLang="zh-CN"/>
              <a:t>PD</a:t>
            </a:r>
            <a:r>
              <a:rPr lang="zh-CN" altLang="en-US"/>
              <a:t>进行</a:t>
            </a:r>
            <a:r>
              <a:rPr lang="en-US" altLang="zh-CN"/>
              <a:t>PCA</a:t>
            </a:r>
          </a:p>
          <a:p>
            <a:endParaRPr lang="en-US" altLang="zh-CN"/>
          </a:p>
          <a:p>
            <a:r>
              <a:rPr lang="zh-CN" altLang="en-US"/>
              <a:t>对于</a:t>
            </a:r>
            <a:r>
              <a:rPr lang="en-US" altLang="zh-CN"/>
              <a:t>beta PD</a:t>
            </a:r>
            <a:r>
              <a:rPr lang="zh-CN" altLang="en-US"/>
              <a:t>，可以解决什么样的科学问题</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1696182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altLang="zh-CN" dirty="0" smtClean="0"/>
              <a:t>EA sites show greater species diversity than ENA. In term of species richness, sites in EA harbor over one and half times of species number as ENA sites do (3667 vs. 2194). Meanwhile, both observed and standard-effective-size (SES) PD are determined to be greater in EAS sites than ENA (observed PD: 66034.38 vs. 44617.83, SES-PD: -2.71 vs. -6.40). </a:t>
            </a:r>
            <a:endParaRPr lang="en-US" altLang="zh-CN" dirty="0"/>
          </a:p>
          <a:p>
            <a:r>
              <a:rPr lang="en-US" altLang="zh-CN" dirty="0"/>
              <a:t>number of gym is too small </a:t>
            </a:r>
          </a:p>
          <a:p>
            <a:r>
              <a:rPr lang="en-US" altLang="zh-CN" dirty="0"/>
              <a:t>NRI</a:t>
            </a:r>
            <a:r>
              <a:rPr lang="zh-CN" altLang="en-US" dirty="0"/>
              <a:t>与</a:t>
            </a:r>
            <a:r>
              <a:rPr lang="en-US" altLang="zh-CN" dirty="0"/>
              <a:t>wood</a:t>
            </a:r>
            <a:r>
              <a:rPr lang="zh-CN" altLang="en-US" dirty="0"/>
              <a:t>相悖</a:t>
            </a:r>
          </a:p>
        </p:txBody>
      </p:sp>
    </p:spTree>
    <p:extLst>
      <p:ext uri="{BB962C8B-B14F-4D97-AF65-F5344CB8AC3E}">
        <p14:creationId xmlns:p14="http://schemas.microsoft.com/office/powerpoint/2010/main" val="1239762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altLang="zh-CN" dirty="0" smtClean="0"/>
              <a:t>Which</a:t>
            </a:r>
            <a:r>
              <a:rPr lang="en-US" altLang="zh-CN" baseline="0" dirty="0" smtClean="0"/>
              <a:t> value should be decisive?</a:t>
            </a:r>
            <a:endParaRPr lang="zh-CN" altLang="en-US" dirty="0"/>
          </a:p>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21B2AA4F-B828-4D7C-AFD3-893933DAFCB4}" type="slidenum">
              <a:rPr lang="en-US" smtClean="0"/>
              <a:t>26</a:t>
            </a:fld>
            <a:endParaRPr lang="en-US"/>
          </a:p>
        </p:txBody>
      </p:sp>
    </p:spTree>
    <p:extLst>
      <p:ext uri="{BB962C8B-B14F-4D97-AF65-F5344CB8AC3E}">
        <p14:creationId xmlns:p14="http://schemas.microsoft.com/office/powerpoint/2010/main" val="259738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87623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dirty="0" smtClean="0"/>
              <a:t>CN has higher SR</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altLang="zh-CN" dirty="0" smtClean="0"/>
              <a:t>EA sites show greater species diversity than ENA. In term of species richness, sites in EA harbor over one and half times of species number as ENA sites do (3667 vs. 2194). Meanwhile, both observed and standard-effective-size (SES) PD are determined to be greater in EAS sites than ENA (observed PD: 66034.38 vs. 44617.83, SES-PD: -2.71 vs. -6.40). </a:t>
            </a:r>
            <a:endParaRPr lang="en-US" altLang="zh-CN" dirty="0"/>
          </a:p>
          <a:p>
            <a:r>
              <a:rPr lang="en-US" altLang="zh-CN" dirty="0"/>
              <a:t>number of gym is too small </a:t>
            </a:r>
          </a:p>
          <a:p>
            <a:r>
              <a:rPr lang="en-US" altLang="zh-CN" dirty="0"/>
              <a:t>NRI</a:t>
            </a:r>
            <a:r>
              <a:rPr lang="zh-CN" altLang="en-US" dirty="0"/>
              <a:t>与</a:t>
            </a:r>
            <a:r>
              <a:rPr lang="en-US" altLang="zh-CN" dirty="0"/>
              <a:t>wood</a:t>
            </a:r>
            <a:r>
              <a:rPr lang="zh-CN" altLang="en-US" dirty="0"/>
              <a:t>相悖</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1352304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zh-CN" altLang="en-US" dirty="0"/>
              <a:t>有没有必要比较</a:t>
            </a:r>
            <a:r>
              <a:rPr lang="en-US" altLang="zh-CN" dirty="0"/>
              <a:t>s</a:t>
            </a:r>
            <a:r>
              <a:rPr lang="zh-CN" altLang="en-US" dirty="0"/>
              <a:t>和</a:t>
            </a:r>
            <a:r>
              <a:rPr lang="en-US" altLang="zh-CN" dirty="0"/>
              <a:t>t</a:t>
            </a:r>
            <a:r>
              <a:rPr lang="zh-CN" altLang="en-US" dirty="0"/>
              <a:t>的区别。</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zh-CN" altLang="en-US"/>
              <a:t>放到最后</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sz="1200" b="1" dirty="0" smtClean="0">
                <a:latin typeface="Calibri" panose="020F0502020204030204" pitchFamily="34" charset="0"/>
                <a:cs typeface="Calibri" panose="020F0502020204030204" pitchFamily="34" charset="0"/>
              </a:rPr>
              <a:t>woody vs. herbaceous </a:t>
            </a:r>
            <a:r>
              <a:rPr lang="en-US" sz="1200" b="1" baseline="0" dirty="0" smtClean="0">
                <a:latin typeface="Calibri" panose="020F0502020204030204" pitchFamily="34" charset="0"/>
                <a:cs typeface="Calibri" panose="020F0502020204030204" pitchFamily="34" charset="0"/>
              </a:rPr>
              <a:t> </a:t>
            </a:r>
            <a:r>
              <a:rPr lang="el-GR" sz="1200" b="1" dirty="0" smtClean="0">
                <a:latin typeface="Calibri" panose="020F0502020204030204" pitchFamily="34" charset="0"/>
                <a:cs typeface="Calibri" panose="020F0502020204030204" pitchFamily="34" charset="0"/>
              </a:rPr>
              <a:t>α &amp; β</a:t>
            </a:r>
            <a:r>
              <a:rPr lang="en-US" sz="1200" b="1" dirty="0" smtClean="0">
                <a:latin typeface="Calibri" panose="020F0502020204030204" pitchFamily="34" charset="0"/>
                <a:cs typeface="Calibri" panose="020F0502020204030204" pitchFamily="34" charset="0"/>
              </a:rPr>
              <a:t> </a:t>
            </a:r>
            <a:r>
              <a:rPr lang="en-US" sz="1200" b="1" dirty="0" err="1" smtClean="0">
                <a:latin typeface="Calibri" panose="020F0502020204030204" pitchFamily="34" charset="0"/>
                <a:cs typeface="Calibri" panose="020F0502020204030204" pitchFamily="34" charset="0"/>
              </a:rPr>
              <a:t>pd</a:t>
            </a:r>
            <a:endParaRPr lang="en-US" dirty="0"/>
          </a:p>
        </p:txBody>
      </p:sp>
    </p:spTree>
    <p:extLst>
      <p:ext uri="{BB962C8B-B14F-4D97-AF65-F5344CB8AC3E}">
        <p14:creationId xmlns:p14="http://schemas.microsoft.com/office/powerpoint/2010/main" val="21051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19/7/2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56174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19/7/2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667449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19/7/2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73212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19/7/2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1905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19/7/2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60512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DE934FF-F4E1-47C5-9CA5-30A81DDE2BE4}" type="datetimeFigureOut">
              <a:rPr lang="en-US" smtClean="0"/>
              <a:t>19/7/2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64944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E934FF-F4E1-47C5-9CA5-30A81DDE2BE4}" type="datetimeFigureOut">
              <a:rPr lang="en-US" smtClean="0"/>
              <a:t>19/7/2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552960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E934FF-F4E1-47C5-9CA5-30A81DDE2BE4}" type="datetimeFigureOut">
              <a:rPr lang="en-US" smtClean="0"/>
              <a:t>19/7/2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6365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19/7/2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3995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19/7/2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6835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19/7/2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6375007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19/7/2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extLst>
      <p:ext uri="{BB962C8B-B14F-4D97-AF65-F5344CB8AC3E}">
        <p14:creationId xmlns:p14="http://schemas.microsoft.com/office/powerpoint/2010/main" val="267699698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chart" Target="../charts/chart4.xml"/><Relationship Id="rId5" Type="http://schemas.openxmlformats.org/officeDocument/2006/relationships/chart" Target="../charts/chart5.xml"/><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5" Type="http://schemas.openxmlformats.org/officeDocument/2006/relationships/chart" Target="../charts/chart10.xml"/><Relationship Id="rId6" Type="http://schemas.openxmlformats.org/officeDocument/2006/relationships/chart" Target="../charts/chart11.xml"/><Relationship Id="rId7" Type="http://schemas.openxmlformats.org/officeDocument/2006/relationships/chart" Target="../charts/chart12.xml"/><Relationship Id="rId1" Type="http://schemas.openxmlformats.org/officeDocument/2006/relationships/slideLayout" Target="../slideLayouts/slideLayout1.xml"/><Relationship Id="rId2" Type="http://schemas.openxmlformats.org/officeDocument/2006/relationships/chart" Target="../charts/char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g"/><Relationship Id="rId3"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0899" y="1015254"/>
            <a:ext cx="8500726" cy="2130551"/>
          </a:xfrm>
        </p:spPr>
        <p:txBody>
          <a:bodyPr anchor="ctr" anchorCtr="0">
            <a:noAutofit/>
          </a:bodyPr>
          <a:lstStyle/>
          <a:p>
            <a:r>
              <a:rPr lang="en-US" sz="3200" b="1" dirty="0" smtClean="0">
                <a:latin typeface="Calibri" panose="020F0502020204030204" pitchFamily="34" charset="0"/>
                <a:ea typeface="Apple LiSung" charset="-120"/>
                <a:cs typeface="Calibri" panose="020F0502020204030204" pitchFamily="34" charset="0"/>
              </a:rPr>
              <a:t>Evolutionary </a:t>
            </a:r>
            <a:r>
              <a:rPr lang="en-US" sz="3200" b="1" dirty="0">
                <a:latin typeface="Calibri" panose="020F0502020204030204" pitchFamily="34" charset="0"/>
                <a:ea typeface="Apple LiSung" charset="-120"/>
                <a:cs typeface="Calibri" panose="020F0502020204030204" pitchFamily="34" charset="0"/>
              </a:rPr>
              <a:t>cause of phylogenetic diversity between East Asian and East North American </a:t>
            </a:r>
            <a:r>
              <a:rPr lang="en-US" sz="3200" b="1" dirty="0" smtClean="0">
                <a:latin typeface="Calibri" panose="020F0502020204030204" pitchFamily="34" charset="0"/>
                <a:ea typeface="Apple LiSung" charset="-120"/>
                <a:cs typeface="Calibri" panose="020F0502020204030204" pitchFamily="34" charset="0"/>
              </a:rPr>
              <a:t>disjunct </a:t>
            </a:r>
            <a:r>
              <a:rPr lang="en-US" sz="3200" b="1" dirty="0">
                <a:latin typeface="Calibri" panose="020F0502020204030204" pitchFamily="34" charset="0"/>
                <a:ea typeface="Apple LiSung" charset="-120"/>
                <a:cs typeface="Calibri" panose="020F0502020204030204" pitchFamily="34" charset="0"/>
              </a:rPr>
              <a:t>forest communities</a:t>
            </a:r>
          </a:p>
        </p:txBody>
      </p:sp>
      <p:sp>
        <p:nvSpPr>
          <p:cNvPr id="3" name="Subtitle 2"/>
          <p:cNvSpPr>
            <a:spLocks noGrp="1"/>
          </p:cNvSpPr>
          <p:nvPr>
            <p:ph type="subTitle" idx="1"/>
          </p:nvPr>
        </p:nvSpPr>
        <p:spPr>
          <a:xfrm>
            <a:off x="1052262" y="4351288"/>
            <a:ext cx="6858000" cy="1002353"/>
          </a:xfrm>
        </p:spPr>
        <p:txBody>
          <a:bodyPr>
            <a:normAutofit/>
          </a:bodyPr>
          <a:lstStyle/>
          <a:p>
            <a:r>
              <a:rPr lang="en-US" sz="2800" b="1" dirty="0">
                <a:latin typeface="Calibri" panose="020F0502020204030204" pitchFamily="34" charset="0"/>
                <a:ea typeface="Apple LiSung" charset="-120"/>
                <a:cs typeface="Calibri" panose="020F0502020204030204" pitchFamily="34" charset="0"/>
              </a:rPr>
              <a:t>Miao  Sun, Hanyang Lin</a:t>
            </a:r>
          </a:p>
          <a:p>
            <a:r>
              <a:rPr lang="en-US" sz="2800" b="1" dirty="0" smtClean="0">
                <a:latin typeface="Calibri" panose="020F0502020204030204" pitchFamily="34" charset="0"/>
                <a:ea typeface="Apple LiSung" charset="-120"/>
                <a:cs typeface="Calibri" panose="020F0502020204030204" pitchFamily="34" charset="0"/>
              </a:rPr>
              <a:t>J</a:t>
            </a:r>
            <a:r>
              <a:rPr lang="en-US" altLang="zh-CN" sz="2800" b="1" dirty="0" smtClean="0">
                <a:latin typeface="Calibri" panose="020F0502020204030204" pitchFamily="34" charset="0"/>
                <a:ea typeface="Apple LiSung" charset="-120"/>
                <a:cs typeface="Calibri" panose="020F0502020204030204" pitchFamily="34" charset="0"/>
              </a:rPr>
              <a:t>uly</a:t>
            </a:r>
            <a:r>
              <a:rPr lang="en-US" sz="2800" b="1" dirty="0" smtClean="0">
                <a:latin typeface="Calibri" panose="020F0502020204030204" pitchFamily="34" charset="0"/>
                <a:ea typeface="Apple LiSung" charset="-120"/>
                <a:cs typeface="Calibri" panose="020F0502020204030204" pitchFamily="34" charset="0"/>
              </a:rPr>
              <a:t> 02, </a:t>
            </a:r>
            <a:r>
              <a:rPr lang="en-US" sz="2800" b="1" dirty="0">
                <a:latin typeface="Calibri" panose="020F0502020204030204" pitchFamily="34" charset="0"/>
                <a:ea typeface="Apple LiSung" charset="-120"/>
                <a:cs typeface="Calibri" panose="020F0502020204030204" pitchFamily="34" charset="0"/>
              </a:rPr>
              <a:t>20</a:t>
            </a:r>
            <a:r>
              <a:rPr lang="en-US" sz="2800" b="1" dirty="0">
                <a:latin typeface="Calibri" panose="020F0502020204030204" pitchFamily="34" charset="0"/>
                <a:ea typeface="Apple LiSung" charset="-120"/>
                <a:cs typeface="Calibri" panose="020F0502020204030204" pitchFamily="34" charset="0"/>
                <a:sym typeface="+mn-ea"/>
              </a:rPr>
              <a:t>19</a:t>
            </a:r>
            <a:endParaRPr lang="en-US" sz="2800" b="1" dirty="0">
              <a:latin typeface="Calibri" panose="020F0502020204030204" pitchFamily="34" charset="0"/>
              <a:ea typeface="Apple LiSung" charset="-120"/>
              <a:cs typeface="Calibri" panose="020F0502020204030204" pitchFamily="34" charset="0"/>
            </a:endParaRPr>
          </a:p>
        </p:txBody>
      </p:sp>
    </p:spTree>
    <p:extLst>
      <p:ext uri="{BB962C8B-B14F-4D97-AF65-F5344CB8AC3E}">
        <p14:creationId xmlns:p14="http://schemas.microsoft.com/office/powerpoint/2010/main" val="3827262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29929" y="2434800"/>
            <a:ext cx="8128296" cy="1697068"/>
          </a:xfrm>
          <a:prstGeom prst="rect">
            <a:avLst/>
          </a:prstGeom>
          <a:noFill/>
        </p:spPr>
        <p:txBody>
          <a:bodyPr wrap="square" rtlCol="0">
            <a:spAutoFit/>
          </a:bodyPr>
          <a:lstStyle/>
          <a:p>
            <a:pPr>
              <a:lnSpc>
                <a:spcPct val="150000"/>
              </a:lnSpc>
            </a:pPr>
            <a:r>
              <a:rPr lang="en-US" sz="2400" b="1" dirty="0" smtClean="0">
                <a:latin typeface="Calibri" panose="020F0502020204030204" pitchFamily="34" charset="0"/>
                <a:cs typeface="Calibri" panose="020F0502020204030204" pitchFamily="34" charset="0"/>
              </a:rPr>
              <a:t>Q2: </a:t>
            </a:r>
            <a:r>
              <a:rPr lang="en-US" sz="2400" b="1" dirty="0">
                <a:latin typeface="Calibri" panose="020F0502020204030204" pitchFamily="34" charset="0"/>
                <a:cs typeface="Calibri" panose="020F0502020204030204" pitchFamily="34" charset="0"/>
              </a:rPr>
              <a:t>Among 11 EAS-ENA sites, where is PD hotspot among US-CN 11 sites? Following any patterns (Latitude, lifeform, disjunct)?</a:t>
            </a:r>
          </a:p>
        </p:txBody>
      </p:sp>
    </p:spTree>
    <p:extLst>
      <p:ext uri="{BB962C8B-B14F-4D97-AF65-F5344CB8AC3E}">
        <p14:creationId xmlns:p14="http://schemas.microsoft.com/office/powerpoint/2010/main" val="140455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01304" y="167850"/>
            <a:ext cx="8669332" cy="1003031"/>
          </a:xfrm>
          <a:prstGeom prst="rect">
            <a:avLst/>
          </a:prstGeom>
          <a:noFill/>
        </p:spPr>
        <p:txBody>
          <a:bodyPr wrap="square" rtlCol="0">
            <a:spAutoFit/>
          </a:bodyPr>
          <a:lstStyle/>
          <a:p>
            <a:pPr>
              <a:lnSpc>
                <a:spcPct val="150000"/>
              </a:lnSpc>
            </a:pPr>
            <a:r>
              <a:rPr lang="en-US" sz="4400" dirty="0">
                <a:ea typeface="Apple LiSung" charset="-120"/>
              </a:rPr>
              <a:t>α </a:t>
            </a:r>
            <a:r>
              <a:rPr lang="en-US" sz="4400" dirty="0" smtClean="0">
                <a:cs typeface="Calibri" panose="020F0502020204030204" pitchFamily="34" charset="0"/>
              </a:rPr>
              <a:t>PD --- US-CN 11 sites</a:t>
            </a:r>
            <a:endParaRPr lang="en-US" sz="4400" dirty="0">
              <a:cs typeface="Calibri" panose="020F0502020204030204" pitchFamily="34" charset="0"/>
            </a:endParaRPr>
          </a:p>
        </p:txBody>
      </p:sp>
      <p:grpSp>
        <p:nvGrpSpPr>
          <p:cNvPr id="13" name="Group 12"/>
          <p:cNvGrpSpPr/>
          <p:nvPr/>
        </p:nvGrpSpPr>
        <p:grpSpPr>
          <a:xfrm>
            <a:off x="59055" y="1249205"/>
            <a:ext cx="8949757" cy="4479929"/>
            <a:chOff x="59055" y="1249205"/>
            <a:chExt cx="8949757" cy="4479929"/>
          </a:xfrm>
        </p:grpSpPr>
        <p:grpSp>
          <p:nvGrpSpPr>
            <p:cNvPr id="9" name="Group 8"/>
            <p:cNvGrpSpPr/>
            <p:nvPr/>
          </p:nvGrpSpPr>
          <p:grpSpPr>
            <a:xfrm>
              <a:off x="59055" y="1249205"/>
              <a:ext cx="8949757" cy="4261756"/>
              <a:chOff x="425" y="2670"/>
              <a:chExt cx="11965" cy="5697"/>
            </a:xfrm>
          </p:grpSpPr>
          <p:pic>
            <p:nvPicPr>
              <p:cNvPr id="5" name="Picture 4" descr="combine"/>
              <p:cNvPicPr>
                <a:picLocks noChangeAspect="1"/>
              </p:cNvPicPr>
              <p:nvPr/>
            </p:nvPicPr>
            <p:blipFill rotWithShape="1">
              <a:blip r:embed="rId3"/>
              <a:srcRect r="68699"/>
              <a:stretch/>
            </p:blipFill>
            <p:spPr>
              <a:xfrm>
                <a:off x="6302" y="2670"/>
                <a:ext cx="6088" cy="5697"/>
              </a:xfrm>
              <a:prstGeom prst="rect">
                <a:avLst/>
              </a:prstGeom>
            </p:spPr>
          </p:pic>
          <p:pic>
            <p:nvPicPr>
              <p:cNvPr id="8" name="Picture 7" descr="combine"/>
              <p:cNvPicPr>
                <a:picLocks noChangeAspect="1"/>
              </p:cNvPicPr>
              <p:nvPr/>
            </p:nvPicPr>
            <p:blipFill>
              <a:blip r:embed="rId3"/>
              <a:srcRect l="64763"/>
              <a:stretch>
                <a:fillRect/>
              </a:stretch>
            </p:blipFill>
            <p:spPr>
              <a:xfrm>
                <a:off x="425" y="2670"/>
                <a:ext cx="6854" cy="5697"/>
              </a:xfrm>
              <a:prstGeom prst="rect">
                <a:avLst/>
              </a:prstGeom>
            </p:spPr>
          </p:pic>
        </p:grpSp>
        <p:grpSp>
          <p:nvGrpSpPr>
            <p:cNvPr id="11" name="Group 10"/>
            <p:cNvGrpSpPr/>
            <p:nvPr/>
          </p:nvGrpSpPr>
          <p:grpSpPr>
            <a:xfrm>
              <a:off x="3302157" y="4016074"/>
              <a:ext cx="3044453" cy="1713060"/>
              <a:chOff x="3283107" y="4187524"/>
              <a:chExt cx="3044453" cy="1713060"/>
            </a:xfrm>
          </p:grpSpPr>
          <p:sp>
            <p:nvSpPr>
              <p:cNvPr id="7" name="Text Box 6"/>
              <p:cNvSpPr txBox="1"/>
              <p:nvPr/>
            </p:nvSpPr>
            <p:spPr>
              <a:xfrm>
                <a:off x="4549993" y="4187524"/>
                <a:ext cx="439544" cy="369332"/>
              </a:xfrm>
              <a:prstGeom prst="rect">
                <a:avLst/>
              </a:prstGeom>
              <a:noFill/>
            </p:spPr>
            <p:txBody>
              <a:bodyPr wrap="none" rtlCol="0">
                <a:spAutoFit/>
              </a:bodyPr>
              <a:lstStyle/>
              <a:p>
                <a:r>
                  <a:rPr lang="en-US" b="1" dirty="0" smtClean="0">
                    <a:latin typeface="Apple LiSung" charset="-120"/>
                    <a:ea typeface="Apple LiSung" charset="-120"/>
                  </a:rPr>
                  <a:t>SR</a:t>
                </a:r>
                <a:endParaRPr lang="en-US" b="1" dirty="0">
                  <a:latin typeface="Apple LiSung" charset="-120"/>
                  <a:ea typeface="Apple LiSung" charset="-120"/>
                </a:endParaRPr>
              </a:p>
            </p:txBody>
          </p:sp>
          <p:graphicFrame>
            <p:nvGraphicFramePr>
              <p:cNvPr id="3" name="Chart 2"/>
              <p:cNvGraphicFramePr/>
              <p:nvPr>
                <p:extLst>
                  <p:ext uri="{D42A27DB-BD31-4B8C-83A1-F6EECF244321}">
                    <p14:modId xmlns:p14="http://schemas.microsoft.com/office/powerpoint/2010/main" val="700706744"/>
                  </p:ext>
                </p:extLst>
              </p:nvPr>
            </p:nvGraphicFramePr>
            <p:xfrm>
              <a:off x="3283107" y="4528984"/>
              <a:ext cx="3044453" cy="13716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 name="Group 1"/>
            <p:cNvGrpSpPr/>
            <p:nvPr/>
          </p:nvGrpSpPr>
          <p:grpSpPr>
            <a:xfrm>
              <a:off x="3337297" y="1710201"/>
              <a:ext cx="2914650" cy="1783603"/>
              <a:chOff x="3318247" y="1881651"/>
              <a:chExt cx="2914650" cy="1783603"/>
            </a:xfrm>
          </p:grpSpPr>
          <p:sp>
            <p:nvSpPr>
              <p:cNvPr id="6" name="Text Box 5"/>
              <p:cNvSpPr txBox="1"/>
              <p:nvPr/>
            </p:nvSpPr>
            <p:spPr>
              <a:xfrm>
                <a:off x="4304734" y="1881651"/>
                <a:ext cx="930063" cy="369332"/>
              </a:xfrm>
              <a:prstGeom prst="rect">
                <a:avLst/>
              </a:prstGeom>
              <a:noFill/>
            </p:spPr>
            <p:txBody>
              <a:bodyPr wrap="none" rtlCol="0">
                <a:spAutoFit/>
              </a:bodyPr>
              <a:lstStyle/>
              <a:p>
                <a:r>
                  <a:rPr lang="en-US" b="1" dirty="0">
                    <a:latin typeface="Apple LiSung" charset="-120"/>
                    <a:ea typeface="Apple LiSung" charset="-120"/>
                  </a:rPr>
                  <a:t>SES-PD</a:t>
                </a:r>
              </a:p>
            </p:txBody>
          </p:sp>
          <p:graphicFrame>
            <p:nvGraphicFramePr>
              <p:cNvPr id="10" name="Chart 9"/>
              <p:cNvGraphicFramePr/>
              <p:nvPr>
                <p:extLst>
                  <p:ext uri="{D42A27DB-BD31-4B8C-83A1-F6EECF244321}">
                    <p14:modId xmlns:p14="http://schemas.microsoft.com/office/powerpoint/2010/main" val="1151149564"/>
                  </p:ext>
                </p:extLst>
              </p:nvPr>
            </p:nvGraphicFramePr>
            <p:xfrm>
              <a:off x="3318247" y="2268646"/>
              <a:ext cx="2914650" cy="1396608"/>
            </p:xfrm>
            <a:graphic>
              <a:graphicData uri="http://schemas.openxmlformats.org/drawingml/2006/chart">
                <c:chart xmlns:c="http://schemas.openxmlformats.org/drawingml/2006/chart" xmlns:r="http://schemas.openxmlformats.org/officeDocument/2006/relationships" r:id="rId5"/>
              </a:graphicData>
            </a:graphic>
          </p:graphicFrame>
        </p:grpSp>
      </p:grpSp>
      <p:sp>
        <p:nvSpPr>
          <p:cNvPr id="12" name="TextBox 11"/>
          <p:cNvSpPr txBox="1"/>
          <p:nvPr/>
        </p:nvSpPr>
        <p:spPr>
          <a:xfrm>
            <a:off x="101304" y="5946533"/>
            <a:ext cx="6753225" cy="646331"/>
          </a:xfrm>
          <a:prstGeom prst="rect">
            <a:avLst/>
          </a:prstGeom>
          <a:noFill/>
        </p:spPr>
        <p:txBody>
          <a:bodyPr wrap="square" rtlCol="0">
            <a:spAutoFit/>
          </a:bodyPr>
          <a:lstStyle/>
          <a:p>
            <a:r>
              <a:rPr lang="en-US" dirty="0" smtClean="0"/>
              <a:t>CN sites decrease </a:t>
            </a:r>
            <a:r>
              <a:rPr lang="en-US" dirty="0"/>
              <a:t>along </a:t>
            </a:r>
            <a:r>
              <a:rPr lang="en-US" dirty="0" smtClean="0"/>
              <a:t>latitude</a:t>
            </a:r>
          </a:p>
          <a:p>
            <a:r>
              <a:rPr lang="en-US" dirty="0" smtClean="0"/>
              <a:t> </a:t>
            </a:r>
            <a:r>
              <a:rPr lang="en-US" dirty="0" err="1" smtClean="0"/>
              <a:t>Changbai</a:t>
            </a:r>
            <a:r>
              <a:rPr lang="en-US" dirty="0" smtClean="0"/>
              <a:t>, and White Mountain (SR vs. PD)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1822224176"/>
              </p:ext>
            </p:extLst>
          </p:nvPr>
        </p:nvGraphicFramePr>
        <p:xfrm>
          <a:off x="315752" y="957738"/>
          <a:ext cx="8199597" cy="517636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428625" y="6219825"/>
            <a:ext cx="6753225" cy="369332"/>
          </a:xfrm>
          <a:prstGeom prst="rect">
            <a:avLst/>
          </a:prstGeom>
          <a:noFill/>
        </p:spPr>
        <p:txBody>
          <a:bodyPr wrap="square" rtlCol="0">
            <a:spAutoFit/>
          </a:bodyPr>
          <a:lstStyle/>
          <a:p>
            <a:r>
              <a:rPr lang="en-US" dirty="0" smtClean="0"/>
              <a:t>Over all </a:t>
            </a:r>
            <a:r>
              <a:rPr lang="en-US" dirty="0" err="1" smtClean="0"/>
              <a:t>Gutian</a:t>
            </a:r>
            <a:r>
              <a:rPr lang="en-US" dirty="0" smtClean="0"/>
              <a:t> is hotspot; Talladega is hotspot in US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1274842953"/>
              </p:ext>
            </p:extLst>
          </p:nvPr>
        </p:nvGraphicFramePr>
        <p:xfrm>
          <a:off x="564360" y="686276"/>
          <a:ext cx="6656072" cy="4610670"/>
        </p:xfrm>
        <a:graphic>
          <a:graphicData uri="http://schemas.openxmlformats.org/drawingml/2006/table">
            <a:tbl>
              <a:tblPr firstRow="1" bandRow="1">
                <a:tableStyleId>{5C22544A-7EE6-4342-B048-85BDC9FD1C3A}</a:tableStyleId>
              </a:tblPr>
              <a:tblGrid>
                <a:gridCol w="1054890">
                  <a:extLst>
                    <a:ext uri="{9D8B030D-6E8A-4147-A177-3AD203B41FA5}">
                      <a16:colId xmlns="" xmlns:a16="http://schemas.microsoft.com/office/drawing/2014/main" val="20001"/>
                    </a:ext>
                  </a:extLst>
                </a:gridCol>
                <a:gridCol w="431009">
                  <a:extLst>
                    <a:ext uri="{9D8B030D-6E8A-4147-A177-3AD203B41FA5}">
                      <a16:colId xmlns="" xmlns:a16="http://schemas.microsoft.com/office/drawing/2014/main" val="20002"/>
                    </a:ext>
                  </a:extLst>
                </a:gridCol>
                <a:gridCol w="609123">
                  <a:extLst>
                    <a:ext uri="{9D8B030D-6E8A-4147-A177-3AD203B41FA5}">
                      <a16:colId xmlns="" xmlns:a16="http://schemas.microsoft.com/office/drawing/2014/main" val="20003"/>
                    </a:ext>
                  </a:extLst>
                </a:gridCol>
                <a:gridCol w="651511">
                  <a:extLst>
                    <a:ext uri="{9D8B030D-6E8A-4147-A177-3AD203B41FA5}">
                      <a16:colId xmlns="" xmlns:a16="http://schemas.microsoft.com/office/drawing/2014/main" val="20004"/>
                    </a:ext>
                  </a:extLst>
                </a:gridCol>
                <a:gridCol w="651986">
                  <a:extLst>
                    <a:ext uri="{9D8B030D-6E8A-4147-A177-3AD203B41FA5}">
                      <a16:colId xmlns="" xmlns:a16="http://schemas.microsoft.com/office/drawing/2014/main" val="20005"/>
                    </a:ext>
                  </a:extLst>
                </a:gridCol>
                <a:gridCol w="651986">
                  <a:extLst>
                    <a:ext uri="{9D8B030D-6E8A-4147-A177-3AD203B41FA5}">
                      <a16:colId xmlns="" xmlns:a16="http://schemas.microsoft.com/office/drawing/2014/main" val="20006"/>
                    </a:ext>
                  </a:extLst>
                </a:gridCol>
                <a:gridCol w="651034">
                  <a:extLst>
                    <a:ext uri="{9D8B030D-6E8A-4147-A177-3AD203B41FA5}">
                      <a16:colId xmlns="" xmlns:a16="http://schemas.microsoft.com/office/drawing/2014/main" val="20007"/>
                    </a:ext>
                  </a:extLst>
                </a:gridCol>
                <a:gridCol w="651511">
                  <a:extLst>
                    <a:ext uri="{9D8B030D-6E8A-4147-A177-3AD203B41FA5}">
                      <a16:colId xmlns="" xmlns:a16="http://schemas.microsoft.com/office/drawing/2014/main" val="20009"/>
                    </a:ext>
                  </a:extLst>
                </a:gridCol>
                <a:gridCol w="651511">
                  <a:extLst>
                    <a:ext uri="{9D8B030D-6E8A-4147-A177-3AD203B41FA5}">
                      <a16:colId xmlns="" xmlns:a16="http://schemas.microsoft.com/office/drawing/2014/main" val="20011"/>
                    </a:ext>
                  </a:extLst>
                </a:gridCol>
                <a:gridCol w="651511">
                  <a:extLst>
                    <a:ext uri="{9D8B030D-6E8A-4147-A177-3AD203B41FA5}">
                      <a16:colId xmlns="" xmlns:a16="http://schemas.microsoft.com/office/drawing/2014/main" val="20013"/>
                    </a:ext>
                  </a:extLst>
                </a:gridCol>
              </a:tblGrid>
              <a:tr h="585216">
                <a:tc>
                  <a:txBody>
                    <a:bodyPr/>
                    <a:lstStyle/>
                    <a:p>
                      <a:pPr indent="0" algn="l">
                        <a:buNone/>
                      </a:pPr>
                      <a:r>
                        <a:rPr sz="1100" b="1" dirty="0">
                          <a:solidFill>
                            <a:srgbClr val="000000"/>
                          </a:solidFill>
                          <a:latin typeface="Apple LiSung" charset="-120"/>
                          <a:ea typeface="Apple LiSung" charset="-120"/>
                          <a:cs typeface="Calibri" charset="0"/>
                        </a:rPr>
                        <a:t>Site</a:t>
                      </a:r>
                      <a:endParaRPr lang="en-US" sz="11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Area (km²) </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Elevation-max (m)</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MAT (℃)</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MAP (mm)</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ntaxa</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SD</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dirty="0">
                          <a:solidFill>
                            <a:srgbClr val="000000"/>
                          </a:solidFill>
                          <a:latin typeface="Apple LiSung" charset="-120"/>
                          <a:ea typeface="Apple LiSung" charset="-120"/>
                          <a:cs typeface="Calibri" charset="0"/>
                        </a:rPr>
                        <a:t>SES-</a:t>
                      </a:r>
                      <a:r>
                        <a:rPr sz="1100" b="1" dirty="0" err="1">
                          <a:solidFill>
                            <a:srgbClr val="000000"/>
                          </a:solidFill>
                          <a:latin typeface="Apple LiSung" charset="-120"/>
                          <a:ea typeface="Apple LiSung" charset="-120"/>
                          <a:cs typeface="Calibri" charset="0"/>
                        </a:rPr>
                        <a:t>PDt</a:t>
                      </a:r>
                      <a:endParaRPr lang="en-US" sz="11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dirty="0" err="1">
                          <a:solidFill>
                            <a:srgbClr val="000000"/>
                          </a:solidFill>
                          <a:latin typeface="Apple LiSung" charset="-120"/>
                          <a:ea typeface="Apple LiSung" charset="-120"/>
                          <a:cs typeface="Calibri" charset="0"/>
                        </a:rPr>
                        <a:t>NRIt</a:t>
                      </a:r>
                      <a:endParaRPr lang="en-US" sz="11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dirty="0" err="1">
                          <a:solidFill>
                            <a:srgbClr val="000000"/>
                          </a:solidFill>
                          <a:latin typeface="Apple LiSung" charset="-120"/>
                          <a:ea typeface="Apple LiSung" charset="-120"/>
                          <a:cs typeface="Calibri" charset="0"/>
                        </a:rPr>
                        <a:t>NTIt</a:t>
                      </a:r>
                      <a:endParaRPr lang="en-US" sz="1100" b="1" dirty="0">
                        <a:solidFill>
                          <a:srgbClr val="000000"/>
                        </a:solidFill>
                        <a:latin typeface="Apple LiSung" charset="-120"/>
                        <a:ea typeface="Apple LiSung" charset="-120"/>
                        <a:cs typeface="Calibri" charset="0"/>
                      </a:endParaRPr>
                    </a:p>
                  </a:txBody>
                  <a:tcPr marL="0" marR="0" marT="0" marB="0" anchor="ctr"/>
                </a:tc>
                <a:extLst>
                  <a:ext uri="{0D108BD9-81ED-4DB2-BD59-A6C34878D82A}">
                    <a16:rowId xmlns="" xmlns:a16="http://schemas.microsoft.com/office/drawing/2014/main" val="10000"/>
                  </a:ext>
                </a:extLst>
              </a:tr>
              <a:tr h="390144">
                <a:tc>
                  <a:txBody>
                    <a:bodyPr/>
                    <a:lstStyle/>
                    <a:p>
                      <a:pPr indent="0">
                        <a:buNone/>
                      </a:pPr>
                      <a:r>
                        <a:rPr sz="1100" b="1">
                          <a:solidFill>
                            <a:srgbClr val="000000"/>
                          </a:solidFill>
                          <a:latin typeface="Apple LiSung" charset="-120"/>
                          <a:ea typeface="Apple LiSung" charset="-120"/>
                          <a:cs typeface="Calibri" charset="0"/>
                        </a:rPr>
                        <a:t>Changbai</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1907.81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2744</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2.13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741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1140</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150.92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-8.92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5.50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1"/>
                  </a:ext>
                </a:extLst>
              </a:tr>
              <a:tr h="365760">
                <a:tc>
                  <a:txBody>
                    <a:bodyPr/>
                    <a:lstStyle/>
                    <a:p>
                      <a:pPr indent="0">
                        <a:buNone/>
                      </a:pPr>
                      <a:r>
                        <a:rPr sz="1100" b="1">
                          <a:solidFill>
                            <a:srgbClr val="000000"/>
                          </a:solidFill>
                          <a:latin typeface="Apple LiSung" charset="-120"/>
                          <a:ea typeface="Apple LiSung" charset="-120"/>
                          <a:cs typeface="Calibri" charset="0"/>
                        </a:rPr>
                        <a:t>Dongling</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60.00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2303</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7.11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493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773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188.80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-7.58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-0.41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5.81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2"/>
                  </a:ext>
                </a:extLst>
              </a:tr>
              <a:tr h="365760">
                <a:tc>
                  <a:txBody>
                    <a:bodyPr/>
                    <a:lstStyle/>
                    <a:p>
                      <a:pPr indent="0">
                        <a:buNone/>
                      </a:pPr>
                      <a:r>
                        <a:rPr sz="1100" b="1">
                          <a:solidFill>
                            <a:srgbClr val="000000"/>
                          </a:solidFill>
                          <a:latin typeface="Apple LiSung" charset="-120"/>
                          <a:ea typeface="Apple LiSung" charset="-120"/>
                          <a:cs typeface="Calibri" charset="0"/>
                        </a:rPr>
                        <a:t>Shennong</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704.67</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3106</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12.94</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1156</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1559</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237.73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-1.57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-0.80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2.44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3"/>
                  </a:ext>
                </a:extLst>
              </a:tr>
              <a:tr h="320040">
                <a:tc>
                  <a:txBody>
                    <a:bodyPr/>
                    <a:lstStyle/>
                    <a:p>
                      <a:pPr indent="0">
                        <a:buNone/>
                      </a:pPr>
                      <a:r>
                        <a:rPr sz="1100" b="1">
                          <a:solidFill>
                            <a:srgbClr val="000000"/>
                          </a:solidFill>
                          <a:latin typeface="Apple LiSung" charset="-120"/>
                          <a:ea typeface="Apple LiSung" charset="-120"/>
                          <a:cs typeface="Calibri" charset="0"/>
                        </a:rPr>
                        <a:t>Tianmu</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1505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12.92</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1487</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1188</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315.86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-0.63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0.80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1.90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4"/>
                  </a:ext>
                </a:extLst>
              </a:tr>
              <a:tr h="320040">
                <a:tc>
                  <a:txBody>
                    <a:bodyPr/>
                    <a:lstStyle/>
                    <a:p>
                      <a:pPr indent="0">
                        <a:buNone/>
                      </a:pPr>
                      <a:r>
                        <a:rPr sz="1100" b="1">
                          <a:solidFill>
                            <a:srgbClr val="000000"/>
                          </a:solidFill>
                          <a:latin typeface="Apple LiSung" charset="-120"/>
                          <a:ea typeface="Apple LiSung" charset="-120"/>
                          <a:cs typeface="Calibri" charset="0"/>
                        </a:rPr>
                        <a:t>Gutian</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81.07</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1258</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15.91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1963.7</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1209</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275.07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0.56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-0.89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0.17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5"/>
                  </a:ext>
                </a:extLst>
              </a:tr>
              <a:tr h="548640">
                <a:tc>
                  <a:txBody>
                    <a:bodyPr/>
                    <a:lstStyle/>
                    <a:p>
                      <a:pPr indent="0">
                        <a:buNone/>
                      </a:pPr>
                      <a:r>
                        <a:rPr sz="1100" b="1">
                          <a:solidFill>
                            <a:srgbClr val="000000"/>
                          </a:solidFill>
                          <a:latin typeface="Apple LiSung" charset="-120"/>
                          <a:ea typeface="Apple LiSung" charset="-120"/>
                          <a:cs typeface="Calibri" charset="0"/>
                        </a:rPr>
                        <a:t>White_Mountain</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15.66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232</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4.8</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1300</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254</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92.33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-3.49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-2.64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2.79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6"/>
                  </a:ext>
                </a:extLst>
              </a:tr>
              <a:tr h="320040">
                <a:tc>
                  <a:txBody>
                    <a:bodyPr/>
                    <a:lstStyle/>
                    <a:p>
                      <a:pPr indent="0">
                        <a:buNone/>
                      </a:pPr>
                      <a:r>
                        <a:rPr sz="1100" b="1">
                          <a:solidFill>
                            <a:srgbClr val="000000"/>
                          </a:solidFill>
                          <a:latin typeface="Apple LiSung" charset="-120"/>
                          <a:ea typeface="Apple LiSung" charset="-120"/>
                          <a:cs typeface="Calibri" charset="0"/>
                        </a:rPr>
                        <a:t>Havard</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49.00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351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7.2</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1120</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897</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230.48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-6.34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-0.35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4.82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7"/>
                  </a:ext>
                </a:extLst>
              </a:tr>
              <a:tr h="390144">
                <a:tc>
                  <a:txBody>
                    <a:bodyPr/>
                    <a:lstStyle/>
                    <a:p>
                      <a:pPr indent="0">
                        <a:buNone/>
                      </a:pPr>
                      <a:r>
                        <a:rPr sz="1100" b="1">
                          <a:solidFill>
                            <a:srgbClr val="000000"/>
                          </a:solidFill>
                          <a:latin typeface="Apple LiSung" charset="-120"/>
                          <a:ea typeface="Apple LiSung" charset="-120"/>
                          <a:cs typeface="Calibri" charset="0"/>
                        </a:rPr>
                        <a:t>Mountain_Lake</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12.60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1160</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9.8</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1045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381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150.37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-3.61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-0.69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3.60 </a:t>
                      </a:r>
                      <a:endParaRPr lang="en-US" sz="1100" b="1" dirty="0">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8"/>
                  </a:ext>
                </a:extLst>
              </a:tr>
              <a:tr h="319563">
                <a:tc>
                  <a:txBody>
                    <a:bodyPr/>
                    <a:lstStyle/>
                    <a:p>
                      <a:pPr indent="0">
                        <a:buNone/>
                      </a:pPr>
                      <a:r>
                        <a:rPr sz="1100" b="1">
                          <a:solidFill>
                            <a:srgbClr val="000000"/>
                          </a:solidFill>
                          <a:latin typeface="Apple LiSung" charset="-120"/>
                          <a:ea typeface="Apple LiSung" charset="-120"/>
                          <a:cs typeface="Calibri" charset="0"/>
                        </a:rPr>
                        <a:t>Coweeta</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16.26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914</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11.9</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1754</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681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244.20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-5.35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2.05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4.18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9"/>
                  </a:ext>
                </a:extLst>
              </a:tr>
              <a:tr h="365760">
                <a:tc>
                  <a:txBody>
                    <a:bodyPr/>
                    <a:lstStyle/>
                    <a:p>
                      <a:pPr indent="0">
                        <a:buNone/>
                      </a:pPr>
                      <a:r>
                        <a:rPr sz="1100" b="1">
                          <a:solidFill>
                            <a:srgbClr val="000000"/>
                          </a:solidFill>
                          <a:latin typeface="Apple LiSung" charset="-120"/>
                          <a:ea typeface="Apple LiSung" charset="-120"/>
                          <a:cs typeface="Calibri" charset="0"/>
                        </a:rPr>
                        <a:t>Talladega</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53.00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135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17.1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1425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533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134.25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-2.89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1.17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1.94 </a:t>
                      </a:r>
                      <a:endParaRPr lang="en-US" sz="1100" b="1" dirty="0">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10"/>
                  </a:ext>
                </a:extLst>
              </a:tr>
              <a:tr h="319563">
                <a:tc>
                  <a:txBody>
                    <a:bodyPr/>
                    <a:lstStyle/>
                    <a:p>
                      <a:pPr indent="0">
                        <a:buNone/>
                      </a:pPr>
                      <a:r>
                        <a:rPr sz="1100" b="1">
                          <a:solidFill>
                            <a:srgbClr val="000000"/>
                          </a:solidFill>
                          <a:latin typeface="Apple LiSung" charset="-120"/>
                          <a:ea typeface="Apple LiSung" charset="-120"/>
                          <a:cs typeface="Calibri" charset="0"/>
                        </a:rPr>
                        <a:t>Ordway</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38.44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20.3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1313</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749</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205.26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-5.23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1.41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4.28 </a:t>
                      </a:r>
                      <a:endParaRPr lang="en-US" sz="1100" b="1" dirty="0">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11"/>
                  </a:ext>
                </a:extLst>
              </a:tr>
            </a:tbl>
          </a:graphicData>
        </a:graphic>
      </p:graphicFrame>
      <p:sp>
        <p:nvSpPr>
          <p:cNvPr id="3" name="TextBox 2"/>
          <p:cNvSpPr txBox="1"/>
          <p:nvPr/>
        </p:nvSpPr>
        <p:spPr>
          <a:xfrm>
            <a:off x="564360" y="5829300"/>
            <a:ext cx="4619625" cy="369332"/>
          </a:xfrm>
          <a:prstGeom prst="rect">
            <a:avLst/>
          </a:prstGeom>
          <a:noFill/>
        </p:spPr>
        <p:txBody>
          <a:bodyPr wrap="square" rtlCol="0">
            <a:spAutoFit/>
          </a:bodyPr>
          <a:lstStyle/>
          <a:p>
            <a:r>
              <a:rPr lang="en-US" dirty="0" smtClean="0"/>
              <a:t>Correlation with </a:t>
            </a:r>
            <a:r>
              <a:rPr lang="en-US" dirty="0" err="1" smtClean="0"/>
              <a:t>env</a:t>
            </a:r>
            <a:r>
              <a:rPr lang="en-US" dirty="0" smtClean="0"/>
              <a:t>. Variables (small size: 11)</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29929" y="2434800"/>
            <a:ext cx="8128296" cy="1754326"/>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Q3: How angiosperms vs. gymnosperms, woody vs. herbaceous, or EA-ENA disjunction vs Non- disjunction contribute to PD (</a:t>
            </a:r>
            <a:r>
              <a:rPr lang="el-GR" sz="2400" b="1" dirty="0">
                <a:latin typeface="Calibri" panose="020F0502020204030204" pitchFamily="34" charset="0"/>
                <a:cs typeface="Calibri" panose="020F0502020204030204" pitchFamily="34" charset="0"/>
              </a:rPr>
              <a:t>α &amp; β) </a:t>
            </a:r>
            <a:r>
              <a:rPr lang="en-US" sz="2400" b="1" dirty="0">
                <a:latin typeface="Calibri" panose="020F0502020204030204" pitchFamily="34" charset="0"/>
                <a:cs typeface="Calibri" panose="020F0502020204030204" pitchFamily="34" charset="0"/>
              </a:rPr>
              <a:t>of EA and ENA forest communities?</a:t>
            </a:r>
          </a:p>
        </p:txBody>
      </p:sp>
    </p:spTree>
    <p:extLst>
      <p:ext uri="{BB962C8B-B14F-4D97-AF65-F5344CB8AC3E}">
        <p14:creationId xmlns:p14="http://schemas.microsoft.com/office/powerpoint/2010/main" val="363911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nvGraphicFramePr>
        <p:xfrm>
          <a:off x="3435191" y="86202"/>
          <a:ext cx="4546759" cy="21997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888679" y="371947"/>
          <a:ext cx="2270282" cy="1913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nvGraphicFramePr>
        <p:xfrm>
          <a:off x="888679" y="2409348"/>
          <a:ext cx="2194560" cy="19202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nvGraphicFramePr>
        <p:xfrm>
          <a:off x="3435191" y="2285520"/>
          <a:ext cx="4377686" cy="216789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nvGraphicFramePr>
        <p:xfrm>
          <a:off x="705798" y="4453416"/>
          <a:ext cx="2560320" cy="192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p:cNvGraphicFramePr/>
          <p:nvPr/>
        </p:nvGraphicFramePr>
        <p:xfrm>
          <a:off x="3435191" y="4453416"/>
          <a:ext cx="5052056" cy="21426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127813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4227989543"/>
              </p:ext>
            </p:extLst>
          </p:nvPr>
        </p:nvGraphicFramePr>
        <p:xfrm>
          <a:off x="547688" y="1686403"/>
          <a:ext cx="7624762" cy="452389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2"/>
          <p:cNvSpPr txBox="1"/>
          <p:nvPr/>
        </p:nvSpPr>
        <p:spPr>
          <a:xfrm>
            <a:off x="757605" y="416386"/>
            <a:ext cx="6983002" cy="415627"/>
          </a:xfrm>
          <a:prstGeom prst="rect">
            <a:avLst/>
          </a:prstGeom>
          <a:noFill/>
        </p:spPr>
        <p:txBody>
          <a:bodyPr wrap="none" rtlCol="0">
            <a:spAutoFit/>
          </a:bodyPr>
          <a:lstStyle/>
          <a:p>
            <a:r>
              <a:rPr lang="en-US" sz="2101" b="1" dirty="0" smtClean="0">
                <a:latin typeface="Apple LiSung" charset="-120"/>
                <a:ea typeface="Apple LiSung" charset="-120"/>
              </a:rPr>
              <a:t>Latest </a:t>
            </a:r>
            <a:r>
              <a:rPr lang="en-US" sz="2101" b="1" dirty="0">
                <a:latin typeface="Apple LiSung" charset="-120"/>
                <a:ea typeface="Apple LiSung" charset="-120"/>
              </a:rPr>
              <a:t>compilation: </a:t>
            </a:r>
            <a:r>
              <a:rPr lang="en-US" sz="2101" b="1" dirty="0">
                <a:solidFill>
                  <a:srgbClr val="FF0000"/>
                </a:solidFill>
                <a:latin typeface="Apple LiSung" charset="-120"/>
                <a:ea typeface="Apple LiSung" charset="-120"/>
              </a:rPr>
              <a:t>75</a:t>
            </a:r>
            <a:r>
              <a:rPr lang="en-US" sz="2101" b="1" dirty="0">
                <a:latin typeface="Apple LiSung" charset="-120"/>
                <a:ea typeface="Apple LiSung" charset="-120"/>
              </a:rPr>
              <a:t> genera ( </a:t>
            </a:r>
            <a:r>
              <a:rPr lang="en-US" sz="2101" b="1" dirty="0">
                <a:solidFill>
                  <a:srgbClr val="FF0000"/>
                </a:solidFill>
                <a:latin typeface="Apple LiSung" charset="-120"/>
                <a:ea typeface="Apple LiSung" charset="-120"/>
              </a:rPr>
              <a:t>25 </a:t>
            </a:r>
            <a:r>
              <a:rPr lang="en-US" sz="2101" b="1" dirty="0">
                <a:latin typeface="Apple LiSung" charset="-120"/>
                <a:ea typeface="Apple LiSung" charset="-120"/>
              </a:rPr>
              <a:t>woody, </a:t>
            </a:r>
            <a:r>
              <a:rPr lang="en-US" sz="2101" b="1" dirty="0">
                <a:solidFill>
                  <a:srgbClr val="FF0000"/>
                </a:solidFill>
                <a:latin typeface="Apple LiSung" charset="-120"/>
                <a:ea typeface="Apple LiSung" charset="-120"/>
              </a:rPr>
              <a:t>50</a:t>
            </a:r>
            <a:r>
              <a:rPr lang="en-US" sz="2101" b="1" dirty="0">
                <a:latin typeface="Apple LiSung" charset="-120"/>
                <a:ea typeface="Apple LiSung" charset="-120"/>
              </a:rPr>
              <a:t> herbaceous)</a:t>
            </a:r>
          </a:p>
        </p:txBody>
      </p:sp>
      <p:graphicFrame>
        <p:nvGraphicFramePr>
          <p:cNvPr id="6" name="Table 5"/>
          <p:cNvGraphicFramePr/>
          <p:nvPr>
            <p:extLst>
              <p:ext uri="{D42A27DB-BD31-4B8C-83A1-F6EECF244321}">
                <p14:modId xmlns:p14="http://schemas.microsoft.com/office/powerpoint/2010/main" val="3620798983"/>
              </p:ext>
            </p:extLst>
          </p:nvPr>
        </p:nvGraphicFramePr>
        <p:xfrm>
          <a:off x="726287" y="832013"/>
          <a:ext cx="7045638" cy="1554481"/>
        </p:xfrm>
        <a:graphic>
          <a:graphicData uri="http://schemas.openxmlformats.org/drawingml/2006/table">
            <a:tbl>
              <a:tblPr firstRow="1" bandRow="1">
                <a:tableStyleId>{5C22544A-7EE6-4342-B048-85BDC9FD1C3A}</a:tableStyleId>
              </a:tblPr>
              <a:tblGrid>
                <a:gridCol w="1159189">
                  <a:extLst>
                    <a:ext uri="{9D8B030D-6E8A-4147-A177-3AD203B41FA5}">
                      <a16:colId xmlns="" xmlns:a16="http://schemas.microsoft.com/office/drawing/2014/main" val="20000"/>
                    </a:ext>
                  </a:extLst>
                </a:gridCol>
                <a:gridCol w="1657350">
                  <a:extLst>
                    <a:ext uri="{9D8B030D-6E8A-4147-A177-3AD203B41FA5}">
                      <a16:colId xmlns="" xmlns:a16="http://schemas.microsoft.com/office/drawing/2014/main" val="20001"/>
                    </a:ext>
                  </a:extLst>
                </a:gridCol>
                <a:gridCol w="1933575">
                  <a:extLst>
                    <a:ext uri="{9D8B030D-6E8A-4147-A177-3AD203B41FA5}">
                      <a16:colId xmlns="" xmlns:a16="http://schemas.microsoft.com/office/drawing/2014/main" val="20002"/>
                    </a:ext>
                  </a:extLst>
                </a:gridCol>
                <a:gridCol w="2295524">
                  <a:extLst>
                    <a:ext uri="{9D8B030D-6E8A-4147-A177-3AD203B41FA5}">
                      <a16:colId xmlns="" xmlns:a16="http://schemas.microsoft.com/office/drawing/2014/main" val="20003"/>
                    </a:ext>
                  </a:extLst>
                </a:gridCol>
              </a:tblGrid>
              <a:tr h="387187">
                <a:tc>
                  <a:txBody>
                    <a:bodyPr/>
                    <a:lstStyle/>
                    <a:p>
                      <a:pPr>
                        <a:buNone/>
                      </a:pPr>
                      <a:r>
                        <a:rPr lang="en-US" sz="2100" b="1">
                          <a:latin typeface="Apple LiSung" charset="-120"/>
                          <a:ea typeface="Apple LiSung" charset="-120"/>
                        </a:rPr>
                        <a:t>Site</a:t>
                      </a:r>
                    </a:p>
                  </a:txBody>
                  <a:tcPr marL="68581" marR="68581" marT="34289" marB="34289"/>
                </a:tc>
                <a:tc>
                  <a:txBody>
                    <a:bodyPr/>
                    <a:lstStyle/>
                    <a:p>
                      <a:pPr>
                        <a:buNone/>
                      </a:pPr>
                      <a:r>
                        <a:rPr lang="en-US" sz="1700" b="1" dirty="0">
                          <a:latin typeface="Apple LiSung" charset="-120"/>
                          <a:ea typeface="Apple LiSung" charset="-120"/>
                        </a:rPr>
                        <a:t>Disjunct genera</a:t>
                      </a:r>
                    </a:p>
                  </a:txBody>
                  <a:tcPr marL="68581" marR="68581" marT="34289" marB="34289"/>
                </a:tc>
                <a:tc>
                  <a:txBody>
                    <a:bodyPr/>
                    <a:lstStyle/>
                    <a:p>
                      <a:pPr>
                        <a:buNone/>
                      </a:pPr>
                      <a:r>
                        <a:rPr lang="en-US" sz="1700" dirty="0" smtClean="0">
                          <a:latin typeface="Apple LiSung" charset="-120"/>
                          <a:ea typeface="Apple LiSung" charset="-120"/>
                          <a:sym typeface="+mn-ea"/>
                        </a:rPr>
                        <a:t>Disjunct </a:t>
                      </a:r>
                      <a:r>
                        <a:rPr lang="en-US" sz="1700" b="1" dirty="0" smtClean="0">
                          <a:latin typeface="Apple LiSung" charset="-120"/>
                          <a:ea typeface="Apple LiSung" charset="-120"/>
                        </a:rPr>
                        <a:t>Species</a:t>
                      </a:r>
                      <a:endParaRPr lang="en-US" sz="1700" b="1" dirty="0">
                        <a:latin typeface="Apple LiSung" charset="-120"/>
                        <a:ea typeface="Apple LiSung" charset="-120"/>
                        <a:sym typeface="+mn-ea"/>
                      </a:endParaRPr>
                    </a:p>
                  </a:txBody>
                  <a:tcPr marL="68581" marR="68581" marT="34289" marB="34289"/>
                </a:tc>
                <a:tc>
                  <a:txBody>
                    <a:bodyPr/>
                    <a:lstStyle/>
                    <a:p>
                      <a:pPr>
                        <a:buNone/>
                      </a:pPr>
                      <a:r>
                        <a:rPr lang="en-US" sz="1700" b="1" dirty="0" smtClean="0">
                          <a:latin typeface="Apple LiSung" charset="-120"/>
                          <a:ea typeface="Apple LiSung" charset="-120"/>
                        </a:rPr>
                        <a:t>Non-disjunct Species</a:t>
                      </a:r>
                      <a:endParaRPr lang="en-US" sz="1700" b="1" dirty="0">
                        <a:latin typeface="Apple LiSung" charset="-120"/>
                        <a:ea typeface="Apple LiSung" charset="-120"/>
                      </a:endParaRPr>
                    </a:p>
                  </a:txBody>
                  <a:tcPr marL="68581" marR="68581" marT="34289" marB="34289"/>
                </a:tc>
                <a:extLst>
                  <a:ext uri="{0D108BD9-81ED-4DB2-BD59-A6C34878D82A}">
                    <a16:rowId xmlns="" xmlns:a16="http://schemas.microsoft.com/office/drawing/2014/main" val="10000"/>
                  </a:ext>
                </a:extLst>
              </a:tr>
              <a:tr h="388621">
                <a:tc>
                  <a:txBody>
                    <a:bodyPr/>
                    <a:lstStyle/>
                    <a:p>
                      <a:pPr algn="l">
                        <a:buNone/>
                      </a:pPr>
                      <a:r>
                        <a:rPr lang="en-US" sz="2100" b="1">
                          <a:latin typeface="Apple LiSung" charset="-120"/>
                          <a:ea typeface="Apple LiSung" charset="-120"/>
                        </a:rPr>
                        <a:t>CN</a:t>
                      </a:r>
                    </a:p>
                  </a:txBody>
                  <a:tcPr marL="68581" marR="68581" marT="34289" marB="34289"/>
                </a:tc>
                <a:tc>
                  <a:txBody>
                    <a:bodyPr/>
                    <a:lstStyle/>
                    <a:p>
                      <a:pPr algn="l">
                        <a:buNone/>
                      </a:pPr>
                      <a:r>
                        <a:rPr lang="en-US" sz="2100" b="1" dirty="0">
                          <a:latin typeface="Apple LiSung" charset="-120"/>
                          <a:ea typeface="Apple LiSung" charset="-120"/>
                        </a:rPr>
                        <a:t>61</a:t>
                      </a:r>
                    </a:p>
                  </a:txBody>
                  <a:tcPr marL="68581" marR="68581" marT="34289" marB="34289"/>
                </a:tc>
                <a:tc>
                  <a:txBody>
                    <a:bodyPr/>
                    <a:lstStyle/>
                    <a:p>
                      <a:pPr algn="l">
                        <a:buNone/>
                      </a:pPr>
                      <a:r>
                        <a:rPr lang="en-US" sz="2100" b="1">
                          <a:latin typeface="Apple LiSung" charset="-120"/>
                          <a:ea typeface="Apple LiSung" charset="-120"/>
                        </a:rPr>
                        <a:t>263</a:t>
                      </a:r>
                    </a:p>
                  </a:txBody>
                  <a:tcPr marL="68581" marR="68581" marT="34289" marB="34289"/>
                </a:tc>
                <a:tc>
                  <a:txBody>
                    <a:bodyPr/>
                    <a:lstStyle/>
                    <a:p>
                      <a:pPr algn="l">
                        <a:buNone/>
                      </a:pPr>
                      <a:r>
                        <a:rPr lang="en-US" sz="2100" b="1">
                          <a:latin typeface="Apple LiSung" charset="-120"/>
                          <a:ea typeface="Apple LiSung" charset="-120"/>
                        </a:rPr>
                        <a:t>3404</a:t>
                      </a:r>
                    </a:p>
                  </a:txBody>
                  <a:tcPr marL="68581" marR="68581" marT="34289" marB="34289"/>
                </a:tc>
                <a:extLst>
                  <a:ext uri="{0D108BD9-81ED-4DB2-BD59-A6C34878D82A}">
                    <a16:rowId xmlns="" xmlns:a16="http://schemas.microsoft.com/office/drawing/2014/main" val="10001"/>
                  </a:ext>
                </a:extLst>
              </a:tr>
              <a:tr h="388621">
                <a:tc>
                  <a:txBody>
                    <a:bodyPr/>
                    <a:lstStyle/>
                    <a:p>
                      <a:pPr algn="l">
                        <a:buNone/>
                      </a:pPr>
                      <a:r>
                        <a:rPr lang="en-US" sz="2100" b="1">
                          <a:latin typeface="Apple LiSung" charset="-120"/>
                          <a:ea typeface="Apple LiSung" charset="-120"/>
                        </a:rPr>
                        <a:t>US</a:t>
                      </a:r>
                    </a:p>
                  </a:txBody>
                  <a:tcPr marL="68581" marR="68581" marT="34289" marB="34289"/>
                </a:tc>
                <a:tc>
                  <a:txBody>
                    <a:bodyPr/>
                    <a:lstStyle/>
                    <a:p>
                      <a:pPr algn="l">
                        <a:buNone/>
                      </a:pPr>
                      <a:r>
                        <a:rPr lang="en-US" sz="2100" b="1">
                          <a:latin typeface="Apple LiSung" charset="-120"/>
                          <a:ea typeface="Apple LiSung" charset="-120"/>
                        </a:rPr>
                        <a:t>62</a:t>
                      </a:r>
                    </a:p>
                  </a:txBody>
                  <a:tcPr marL="68581" marR="68581" marT="34289" marB="34289"/>
                </a:tc>
                <a:tc>
                  <a:txBody>
                    <a:bodyPr/>
                    <a:lstStyle/>
                    <a:p>
                      <a:pPr algn="l">
                        <a:buNone/>
                      </a:pPr>
                      <a:r>
                        <a:rPr lang="en-US" sz="2100" b="1">
                          <a:latin typeface="Apple LiSung" charset="-120"/>
                          <a:ea typeface="Apple LiSung" charset="-120"/>
                        </a:rPr>
                        <a:t>145</a:t>
                      </a:r>
                    </a:p>
                  </a:txBody>
                  <a:tcPr marL="68581" marR="68581" marT="34289" marB="34289"/>
                </a:tc>
                <a:tc>
                  <a:txBody>
                    <a:bodyPr/>
                    <a:lstStyle/>
                    <a:p>
                      <a:pPr algn="l">
                        <a:buNone/>
                      </a:pPr>
                      <a:r>
                        <a:rPr lang="en-US" sz="2100" b="1">
                          <a:latin typeface="Apple LiSung" charset="-120"/>
                          <a:ea typeface="Apple LiSung" charset="-120"/>
                        </a:rPr>
                        <a:t>2049</a:t>
                      </a:r>
                    </a:p>
                  </a:txBody>
                  <a:tcPr marL="68581" marR="68581" marT="34289" marB="34289"/>
                </a:tc>
                <a:extLst>
                  <a:ext uri="{0D108BD9-81ED-4DB2-BD59-A6C34878D82A}">
                    <a16:rowId xmlns="" xmlns:a16="http://schemas.microsoft.com/office/drawing/2014/main" val="10002"/>
                  </a:ext>
                </a:extLst>
              </a:tr>
              <a:tr h="388621">
                <a:tc>
                  <a:txBody>
                    <a:bodyPr/>
                    <a:lstStyle/>
                    <a:p>
                      <a:pPr algn="l">
                        <a:buNone/>
                      </a:pPr>
                      <a:r>
                        <a:rPr lang="en-US" sz="2100" b="1">
                          <a:latin typeface="Apple LiSung" charset="-120"/>
                          <a:ea typeface="Apple LiSung" charset="-120"/>
                        </a:rPr>
                        <a:t>Total</a:t>
                      </a:r>
                    </a:p>
                  </a:txBody>
                  <a:tcPr marL="68581" marR="68581" marT="34289" marB="34289"/>
                </a:tc>
                <a:tc>
                  <a:txBody>
                    <a:bodyPr/>
                    <a:lstStyle/>
                    <a:p>
                      <a:pPr algn="l">
                        <a:buNone/>
                      </a:pPr>
                      <a:r>
                        <a:rPr lang="en-US" sz="2100" b="1">
                          <a:latin typeface="Apple LiSung" charset="-120"/>
                          <a:ea typeface="Apple LiSung" charset="-120"/>
                        </a:rPr>
                        <a:t>70</a:t>
                      </a:r>
                    </a:p>
                  </a:txBody>
                  <a:tcPr marL="68581" marR="68581" marT="34289" marB="34289"/>
                </a:tc>
                <a:tc>
                  <a:txBody>
                    <a:bodyPr/>
                    <a:lstStyle/>
                    <a:p>
                      <a:pPr algn="l">
                        <a:buNone/>
                      </a:pPr>
                      <a:r>
                        <a:rPr lang="en-US" sz="2100" b="1">
                          <a:latin typeface="Apple LiSung" charset="-120"/>
                          <a:ea typeface="Apple LiSung" charset="-120"/>
                        </a:rPr>
                        <a:t>395</a:t>
                      </a:r>
                    </a:p>
                  </a:txBody>
                  <a:tcPr marL="68581" marR="68581" marT="34289" marB="34289"/>
                </a:tc>
                <a:tc>
                  <a:txBody>
                    <a:bodyPr/>
                    <a:lstStyle/>
                    <a:p>
                      <a:pPr algn="l">
                        <a:buNone/>
                      </a:pPr>
                      <a:r>
                        <a:rPr lang="en-US" sz="2100" b="1" dirty="0">
                          <a:latin typeface="Apple LiSung" charset="-120"/>
                          <a:ea typeface="Apple LiSung" charset="-120"/>
                        </a:rPr>
                        <a:t> 5213</a:t>
                      </a:r>
                    </a:p>
                  </a:txBody>
                  <a:tcPr marL="0" marR="0" marT="0" marB="0" anchor="ctr"/>
                </a:tc>
                <a:extLst>
                  <a:ext uri="{0D108BD9-81ED-4DB2-BD59-A6C34878D82A}">
                    <a16:rowId xmlns="" xmlns:a16="http://schemas.microsoft.com/office/drawing/2014/main" val="10003"/>
                  </a:ext>
                </a:extLst>
              </a:tr>
            </a:tbl>
          </a:graphicData>
        </a:graphic>
      </p:graphicFrame>
      <p:sp>
        <p:nvSpPr>
          <p:cNvPr id="2" name="TextBox 1"/>
          <p:cNvSpPr txBox="1"/>
          <p:nvPr/>
        </p:nvSpPr>
        <p:spPr>
          <a:xfrm>
            <a:off x="1057275" y="6334125"/>
            <a:ext cx="5248275" cy="369332"/>
          </a:xfrm>
          <a:prstGeom prst="rect">
            <a:avLst/>
          </a:prstGeom>
          <a:noFill/>
        </p:spPr>
        <p:txBody>
          <a:bodyPr wrap="square" rtlCol="0">
            <a:spAutoFit/>
          </a:bodyPr>
          <a:lstStyle/>
          <a:p>
            <a:r>
              <a:rPr lang="en-US" dirty="0" smtClean="0"/>
              <a:t>No-disjunct &gt; Disjunct; US opposite pattern</a:t>
            </a:r>
            <a:endParaRPr lang="en-US" dirty="0"/>
          </a:p>
        </p:txBody>
      </p:sp>
    </p:spTree>
    <p:extLst>
      <p:ext uri="{BB962C8B-B14F-4D97-AF65-F5344CB8AC3E}">
        <p14:creationId xmlns:p14="http://schemas.microsoft.com/office/powerpoint/2010/main" val="219033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65718" y="798413"/>
            <a:ext cx="6771575" cy="584775"/>
          </a:xfrm>
          <a:prstGeom prst="rect">
            <a:avLst/>
          </a:prstGeom>
          <a:noFill/>
        </p:spPr>
        <p:txBody>
          <a:bodyPr wrap="square" rtlCol="0">
            <a:spAutoFit/>
          </a:bodyPr>
          <a:lstStyle/>
          <a:p>
            <a:r>
              <a:rPr lang="en-US" sz="3200" b="1" dirty="0" smtClean="0">
                <a:ea typeface="Apple LiSung" charset="-120"/>
              </a:rPr>
              <a:t>Community </a:t>
            </a:r>
            <a:r>
              <a:rPr lang="en-US" sz="3200" b="1" dirty="0">
                <a:ea typeface="Apple LiSung" charset="-120"/>
              </a:rPr>
              <a:t>phylogeny -β diversity</a:t>
            </a:r>
          </a:p>
        </p:txBody>
      </p:sp>
      <p:sp>
        <p:nvSpPr>
          <p:cNvPr id="3" name="Text Box 2"/>
          <p:cNvSpPr txBox="1"/>
          <p:nvPr/>
        </p:nvSpPr>
        <p:spPr>
          <a:xfrm>
            <a:off x="575422" y="1590096"/>
            <a:ext cx="7351059" cy="3170099"/>
          </a:xfrm>
          <a:prstGeom prst="rect">
            <a:avLst/>
          </a:prstGeom>
          <a:noFill/>
        </p:spPr>
        <p:txBody>
          <a:bodyPr wrap="square" rtlCol="0" anchor="t">
            <a:spAutoFit/>
          </a:bodyPr>
          <a:lstStyle/>
          <a:p>
            <a:pPr marL="342900" indent="-342900">
              <a:buFont typeface="Arial" panose="020B0604020202020204" pitchFamily="34" charset="0"/>
              <a:buChar char="•"/>
            </a:pPr>
            <a:r>
              <a:rPr lang="en-US" sz="2000" b="1" dirty="0">
                <a:ea typeface="Apple LiSung" charset="-120"/>
              </a:rPr>
              <a:t>Phylogenetic community dissimilarity (</a:t>
            </a:r>
            <a:r>
              <a:rPr lang="en-US" sz="2000" b="1" dirty="0">
                <a:solidFill>
                  <a:srgbClr val="FF0000"/>
                </a:solidFill>
                <a:ea typeface="Apple LiSung" charset="-120"/>
              </a:rPr>
              <a:t>PCD</a:t>
            </a:r>
            <a:r>
              <a:rPr lang="en-US" sz="2000" b="1" dirty="0">
                <a:ea typeface="Apple LiSung" charset="-120"/>
              </a:rPr>
              <a:t>): pairwise differences between communities </a:t>
            </a:r>
          </a:p>
          <a:p>
            <a:pPr lvl="1"/>
            <a:r>
              <a:rPr lang="en-US" sz="2000" b="1" dirty="0">
                <a:solidFill>
                  <a:srgbClr val="FF0000"/>
                </a:solidFill>
                <a:ea typeface="Apple LiSung" charset="-120"/>
              </a:rPr>
              <a:t>    </a:t>
            </a:r>
            <a:r>
              <a:rPr lang="en-US" sz="2000" b="1" dirty="0" err="1">
                <a:solidFill>
                  <a:srgbClr val="FF0000"/>
                </a:solidFill>
                <a:ea typeface="Apple LiSung" charset="-120"/>
              </a:rPr>
              <a:t>PCDc</a:t>
            </a:r>
            <a:r>
              <a:rPr lang="en-US" sz="2000" b="1" dirty="0">
                <a:ea typeface="Apple LiSung" charset="-120"/>
              </a:rPr>
              <a:t>: </a:t>
            </a:r>
            <a:r>
              <a:rPr lang="en-US" sz="2000" b="1" dirty="0" smtClean="0">
                <a:ea typeface="Apple LiSung" charset="-120"/>
              </a:rPr>
              <a:t>a </a:t>
            </a:r>
            <a:r>
              <a:rPr lang="en-US" sz="2000" b="1" dirty="0" err="1">
                <a:ea typeface="Apple LiSung" charset="-120"/>
              </a:rPr>
              <a:t>nonphylogenetic</a:t>
            </a:r>
            <a:r>
              <a:rPr lang="en-US" sz="2000" b="1" dirty="0">
                <a:ea typeface="Apple LiSung" charset="-120"/>
              </a:rPr>
              <a:t> component that reflects </a:t>
            </a:r>
            <a:r>
              <a:rPr lang="en-US" sz="2000" b="1" dirty="0" err="1">
                <a:ea typeface="Apple LiSung" charset="-120"/>
              </a:rPr>
              <a:t>nonshared</a:t>
            </a:r>
            <a:r>
              <a:rPr lang="en-US" sz="2000" b="1" dirty="0">
                <a:ea typeface="Apple LiSung" charset="-120"/>
              </a:rPr>
              <a:t> species between communities</a:t>
            </a:r>
          </a:p>
          <a:p>
            <a:pPr lvl="1"/>
            <a:r>
              <a:rPr lang="en-US" sz="2000" b="1" dirty="0">
                <a:solidFill>
                  <a:srgbClr val="FF0000"/>
                </a:solidFill>
                <a:ea typeface="Apple LiSung" charset="-120"/>
              </a:rPr>
              <a:t>    </a:t>
            </a:r>
            <a:r>
              <a:rPr lang="en-US" sz="2000" b="1" dirty="0" err="1">
                <a:solidFill>
                  <a:srgbClr val="FF0000"/>
                </a:solidFill>
                <a:ea typeface="Apple LiSung" charset="-120"/>
              </a:rPr>
              <a:t>PCDp</a:t>
            </a:r>
            <a:r>
              <a:rPr lang="en-US" sz="2000" b="1" dirty="0">
                <a:ea typeface="Apple LiSung" charset="-120"/>
              </a:rPr>
              <a:t>: </a:t>
            </a:r>
            <a:r>
              <a:rPr lang="en-US" sz="2000" b="1" dirty="0" smtClean="0">
                <a:ea typeface="Apple LiSung" charset="-120"/>
              </a:rPr>
              <a:t>a </a:t>
            </a:r>
            <a:r>
              <a:rPr lang="en-US" sz="2000" b="1" dirty="0">
                <a:ea typeface="Apple LiSung" charset="-120"/>
              </a:rPr>
              <a:t>phylogenetic component that reflects the evolutionary relationships among </a:t>
            </a:r>
            <a:r>
              <a:rPr lang="en-US" sz="2000" b="1" dirty="0" err="1">
                <a:ea typeface="Apple LiSung" charset="-120"/>
              </a:rPr>
              <a:t>nonshared</a:t>
            </a:r>
            <a:r>
              <a:rPr lang="en-US" sz="2000" b="1" dirty="0">
                <a:ea typeface="Apple LiSung" charset="-120"/>
              </a:rPr>
              <a:t> species	</a:t>
            </a:r>
          </a:p>
          <a:p>
            <a:r>
              <a:rPr lang="en-US" sz="2000" b="1" dirty="0">
                <a:ea typeface="Apple LiSung" charset="-120"/>
              </a:rPr>
              <a:t>	</a:t>
            </a:r>
          </a:p>
          <a:p>
            <a:pPr marL="342900" indent="-342900">
              <a:buFont typeface="Arial" panose="020B0604020202020204" pitchFamily="34" charset="0"/>
              <a:buChar char="•"/>
            </a:pPr>
            <a:r>
              <a:rPr lang="en-US" sz="2000" b="1" dirty="0" err="1">
                <a:solidFill>
                  <a:srgbClr val="FF0000"/>
                </a:solidFill>
                <a:ea typeface="Apple LiSung" charset="-120"/>
              </a:rPr>
              <a:t>UniFrac</a:t>
            </a:r>
            <a:r>
              <a:rPr lang="en-US" sz="2000" b="1" dirty="0">
                <a:ea typeface="Apple LiSung" charset="-120"/>
              </a:rPr>
              <a:t>: </a:t>
            </a:r>
            <a:r>
              <a:rPr lang="en-US" sz="2000" b="1" dirty="0" smtClean="0">
                <a:ea typeface="Apple LiSung" charset="-120"/>
              </a:rPr>
              <a:t>a </a:t>
            </a:r>
            <a:r>
              <a:rPr lang="en-US" sz="2000" b="1" dirty="0">
                <a:ea typeface="Apple LiSung" charset="-120"/>
              </a:rPr>
              <a:t>phylogenetic beta diversity metric of the </a:t>
            </a:r>
            <a:r>
              <a:rPr lang="en-US" sz="2000" b="1" dirty="0" smtClean="0">
                <a:ea typeface="Apple LiSung" charset="-120"/>
              </a:rPr>
              <a:t>unique </a:t>
            </a:r>
            <a:r>
              <a:rPr lang="en-US" sz="2000" b="1" dirty="0">
                <a:ea typeface="Apple LiSung" charset="-120"/>
              </a:rPr>
              <a:t>(non-shared) fraction of total phylogenetic diversity (branch-length) between two communities.</a:t>
            </a:r>
          </a:p>
        </p:txBody>
      </p:sp>
      <p:sp>
        <p:nvSpPr>
          <p:cNvPr id="2" name="Text Box 1"/>
          <p:cNvSpPr txBox="1"/>
          <p:nvPr/>
        </p:nvSpPr>
        <p:spPr>
          <a:xfrm>
            <a:off x="733424" y="4876890"/>
            <a:ext cx="7035053" cy="923330"/>
          </a:xfrm>
          <a:prstGeom prst="rect">
            <a:avLst/>
          </a:prstGeom>
          <a:noFill/>
        </p:spPr>
        <p:txBody>
          <a:bodyPr wrap="square" rtlCol="0" anchor="t">
            <a:spAutoFit/>
          </a:bodyPr>
          <a:lstStyle/>
          <a:p>
            <a:r>
              <a:rPr lang="en-US" i="1" dirty="0">
                <a:latin typeface="Times New Roman" panose="02020603050405020304" pitchFamily="18" charset="0"/>
                <a:cs typeface="Times New Roman" panose="02020603050405020304" pitchFamily="18" charset="0"/>
              </a:rPr>
              <a:t>PCD is partitioned into a </a:t>
            </a:r>
            <a:r>
              <a:rPr lang="en-US" i="1" dirty="0" err="1">
                <a:latin typeface="Times New Roman" panose="02020603050405020304" pitchFamily="18" charset="0"/>
                <a:cs typeface="Times New Roman" panose="02020603050405020304" pitchFamily="18" charset="0"/>
              </a:rPr>
              <a:t>nonphylogenetic</a:t>
            </a:r>
            <a:r>
              <a:rPr lang="en-US" i="1" dirty="0">
                <a:latin typeface="Times New Roman" panose="02020603050405020304" pitchFamily="18" charset="0"/>
                <a:cs typeface="Times New Roman" panose="02020603050405020304" pitchFamily="18" charset="0"/>
              </a:rPr>
              <a:t> component that reflects shared species between communities (</a:t>
            </a:r>
            <a:r>
              <a:rPr lang="en-US" i="1" dirty="0" err="1">
                <a:latin typeface="Times New Roman" panose="02020603050405020304" pitchFamily="18" charset="0"/>
                <a:cs typeface="Times New Roman" panose="02020603050405020304" pitchFamily="18" charset="0"/>
              </a:rPr>
              <a:t>PCDc</a:t>
            </a:r>
            <a:r>
              <a:rPr lang="en-US" i="1" dirty="0">
                <a:latin typeface="Times New Roman" panose="02020603050405020304" pitchFamily="18" charset="0"/>
                <a:cs typeface="Times New Roman" panose="02020603050405020304" pitchFamily="18" charset="0"/>
              </a:rPr>
              <a:t>) and a phylogenetic component that reflects the evolutionary relationships among </a:t>
            </a:r>
            <a:r>
              <a:rPr lang="en-US" i="1" dirty="0" err="1">
                <a:latin typeface="Times New Roman" panose="02020603050405020304" pitchFamily="18" charset="0"/>
                <a:cs typeface="Times New Roman" panose="02020603050405020304" pitchFamily="18" charset="0"/>
              </a:rPr>
              <a:t>nonshared</a:t>
            </a:r>
            <a:r>
              <a:rPr lang="en-US" i="1" dirty="0">
                <a:latin typeface="Times New Roman" panose="02020603050405020304" pitchFamily="18" charset="0"/>
                <a:cs typeface="Times New Roman" panose="02020603050405020304" pitchFamily="18" charset="0"/>
              </a:rPr>
              <a:t> species (</a:t>
            </a:r>
            <a:r>
              <a:rPr lang="en-US" i="1" dirty="0" err="1">
                <a:latin typeface="Times New Roman" panose="02020603050405020304" pitchFamily="18" charset="0"/>
                <a:cs typeface="Times New Roman" panose="02020603050405020304" pitchFamily="18" charset="0"/>
              </a:rPr>
              <a:t>PCDp</a:t>
            </a:r>
            <a:r>
              <a:rPr lang="en-US" i="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p:nvPr/>
        </p:nvSpPr>
        <p:spPr>
          <a:xfrm>
            <a:off x="5361709" y="512121"/>
            <a:ext cx="3671455" cy="461665"/>
          </a:xfrm>
          <a:prstGeom prst="rect">
            <a:avLst/>
          </a:prstGeom>
          <a:noFill/>
        </p:spPr>
        <p:txBody>
          <a:bodyPr wrap="square" rtlCol="0">
            <a:spAutoFit/>
          </a:bodyPr>
          <a:lstStyle/>
          <a:p>
            <a:r>
              <a:rPr lang="en-US" sz="2400" b="1" dirty="0" smtClean="0">
                <a:ea typeface="Apple LiSung" charset="-120"/>
              </a:rPr>
              <a:t>US-CN 11 Sites-β </a:t>
            </a:r>
            <a:r>
              <a:rPr lang="en-US" sz="2400" b="1" dirty="0">
                <a:ea typeface="Apple LiSung" charset="-120"/>
              </a:rPr>
              <a:t>diversity</a:t>
            </a:r>
          </a:p>
        </p:txBody>
      </p:sp>
      <p:pic>
        <p:nvPicPr>
          <p:cNvPr id="2" name="Picture 1"/>
          <p:cNvPicPr>
            <a:picLocks noChangeAspect="1"/>
          </p:cNvPicPr>
          <p:nvPr/>
        </p:nvPicPr>
        <p:blipFill>
          <a:blip r:embed="rId2"/>
          <a:stretch>
            <a:fillRect/>
          </a:stretch>
        </p:blipFill>
        <p:spPr>
          <a:xfrm>
            <a:off x="266650" y="927748"/>
            <a:ext cx="4599432" cy="4579170"/>
          </a:xfrm>
          <a:prstGeom prst="rect">
            <a:avLst/>
          </a:prstGeom>
        </p:spPr>
      </p:pic>
      <p:pic>
        <p:nvPicPr>
          <p:cNvPr id="3" name="Picture 2"/>
          <p:cNvPicPr>
            <a:picLocks noChangeAspect="1"/>
          </p:cNvPicPr>
          <p:nvPr/>
        </p:nvPicPr>
        <p:blipFill>
          <a:blip r:embed="rId3"/>
          <a:stretch>
            <a:fillRect/>
          </a:stretch>
        </p:blipFill>
        <p:spPr>
          <a:xfrm>
            <a:off x="4890375" y="2619112"/>
            <a:ext cx="4146768" cy="4114800"/>
          </a:xfrm>
          <a:prstGeom prst="rect">
            <a:avLst/>
          </a:prstGeom>
        </p:spPr>
      </p:pic>
      <p:sp>
        <p:nvSpPr>
          <p:cNvPr id="7" name="TextBox 6"/>
          <p:cNvSpPr txBox="1"/>
          <p:nvPr/>
        </p:nvSpPr>
        <p:spPr>
          <a:xfrm>
            <a:off x="561975" y="5421466"/>
            <a:ext cx="4304107" cy="1323439"/>
          </a:xfrm>
          <a:prstGeom prst="rect">
            <a:avLst/>
          </a:prstGeom>
          <a:noFill/>
        </p:spPr>
        <p:txBody>
          <a:bodyPr wrap="square" rtlCol="0">
            <a:spAutoFit/>
          </a:bodyPr>
          <a:lstStyle/>
          <a:p>
            <a:r>
              <a:rPr lang="en-US" sz="1600" dirty="0" smtClean="0"/>
              <a:t>Ordway vs. </a:t>
            </a:r>
            <a:r>
              <a:rPr lang="en-US" sz="1600" dirty="0" err="1" smtClean="0"/>
              <a:t>Shengnong</a:t>
            </a:r>
            <a:r>
              <a:rPr lang="en-US" sz="1600" dirty="0" smtClean="0"/>
              <a:t>, and most CN sites</a:t>
            </a:r>
          </a:p>
          <a:p>
            <a:r>
              <a:rPr lang="en-US" sz="1600" dirty="0" smtClean="0"/>
              <a:t>Ordway= Talladega</a:t>
            </a:r>
          </a:p>
          <a:p>
            <a:r>
              <a:rPr lang="en-US" sz="1600" dirty="0" err="1" smtClean="0"/>
              <a:t>Coweeta</a:t>
            </a:r>
            <a:r>
              <a:rPr lang="en-US" sz="1600" dirty="0" smtClean="0"/>
              <a:t>=</a:t>
            </a:r>
            <a:r>
              <a:rPr lang="en-US" sz="1600" dirty="0" err="1" smtClean="0"/>
              <a:t>Moutain_Lake</a:t>
            </a:r>
            <a:endParaRPr lang="en-US" sz="1600" dirty="0" smtClean="0"/>
          </a:p>
          <a:p>
            <a:r>
              <a:rPr lang="en-US" sz="1600" dirty="0" err="1" smtClean="0"/>
              <a:t>Gutian</a:t>
            </a:r>
            <a:r>
              <a:rPr lang="en-US" sz="1600" dirty="0" smtClean="0"/>
              <a:t>=</a:t>
            </a:r>
            <a:r>
              <a:rPr lang="en-US" sz="1600" dirty="0" err="1" smtClean="0"/>
              <a:t>Tianmu</a:t>
            </a:r>
            <a:endParaRPr lang="en-US" sz="1600" dirty="0" smtClean="0"/>
          </a:p>
          <a:p>
            <a:r>
              <a:rPr lang="en-US" sz="1600" dirty="0" err="1" smtClean="0"/>
              <a:t>Changbai</a:t>
            </a:r>
            <a:r>
              <a:rPr lang="en-US" sz="1600" dirty="0" smtClean="0"/>
              <a:t> vs. most CN south</a:t>
            </a:r>
            <a:endParaRPr lang="en-US" dirty="0"/>
          </a:p>
        </p:txBody>
      </p:sp>
      <p:sp>
        <p:nvSpPr>
          <p:cNvPr id="8" name="TextBox 7"/>
          <p:cNvSpPr txBox="1"/>
          <p:nvPr/>
        </p:nvSpPr>
        <p:spPr>
          <a:xfrm>
            <a:off x="5045383" y="1079047"/>
            <a:ext cx="4098618" cy="1077218"/>
          </a:xfrm>
          <a:prstGeom prst="rect">
            <a:avLst/>
          </a:prstGeom>
          <a:noFill/>
        </p:spPr>
        <p:txBody>
          <a:bodyPr wrap="square" rtlCol="0">
            <a:spAutoFit/>
          </a:bodyPr>
          <a:lstStyle/>
          <a:p>
            <a:r>
              <a:rPr lang="en-US" sz="1600" dirty="0" smtClean="0"/>
              <a:t>White Mountain vs. </a:t>
            </a:r>
            <a:r>
              <a:rPr lang="en-US" sz="1600" dirty="0" err="1" smtClean="0"/>
              <a:t>Shengnong</a:t>
            </a:r>
            <a:r>
              <a:rPr lang="en-US" sz="1600" dirty="0" smtClean="0"/>
              <a:t>, most CN sites</a:t>
            </a:r>
          </a:p>
          <a:p>
            <a:r>
              <a:rPr lang="en-US" sz="1600" dirty="0" err="1" smtClean="0"/>
              <a:t>Coweeta</a:t>
            </a:r>
            <a:r>
              <a:rPr lang="en-US" sz="1600" dirty="0" smtClean="0"/>
              <a:t>= Talladega</a:t>
            </a:r>
          </a:p>
          <a:p>
            <a:r>
              <a:rPr lang="en-US" sz="1600" dirty="0" err="1" smtClean="0"/>
              <a:t>Gutian</a:t>
            </a:r>
            <a:r>
              <a:rPr lang="en-US" sz="1600" dirty="0" smtClean="0"/>
              <a:t>=</a:t>
            </a:r>
            <a:r>
              <a:rPr lang="en-US" sz="1600" dirty="0" err="1" smtClean="0"/>
              <a:t>Tianmu</a:t>
            </a:r>
            <a:endParaRPr lang="en-US" sz="1600" dirty="0" smtClean="0"/>
          </a:p>
          <a:p>
            <a:r>
              <a:rPr lang="en-US" sz="1600" dirty="0" err="1" smtClean="0"/>
              <a:t>Changbai</a:t>
            </a:r>
            <a:r>
              <a:rPr lang="en-US" sz="1600" dirty="0" smtClean="0"/>
              <a:t> vs. most CN south</a:t>
            </a:r>
            <a:endParaRPr lang="en-US" dirty="0"/>
          </a:p>
        </p:txBody>
      </p:sp>
    </p:spTree>
    <p:extLst>
      <p:ext uri="{BB962C8B-B14F-4D97-AF65-F5344CB8AC3E}">
        <p14:creationId xmlns:p14="http://schemas.microsoft.com/office/powerpoint/2010/main" val="354546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7819" y="186167"/>
            <a:ext cx="4599432" cy="4559042"/>
          </a:xfrm>
          <a:prstGeom prst="rect">
            <a:avLst/>
          </a:prstGeom>
        </p:spPr>
      </p:pic>
      <p:pic>
        <p:nvPicPr>
          <p:cNvPr id="4" name="Picture 3"/>
          <p:cNvPicPr>
            <a:picLocks noChangeAspect="1"/>
          </p:cNvPicPr>
          <p:nvPr/>
        </p:nvPicPr>
        <p:blipFill>
          <a:blip r:embed="rId3"/>
          <a:stretch>
            <a:fillRect/>
          </a:stretch>
        </p:blipFill>
        <p:spPr>
          <a:xfrm>
            <a:off x="4876800" y="2542279"/>
            <a:ext cx="4155857" cy="4114800"/>
          </a:xfrm>
          <a:prstGeom prst="rect">
            <a:avLst/>
          </a:prstGeom>
        </p:spPr>
      </p:pic>
      <p:sp>
        <p:nvSpPr>
          <p:cNvPr id="6" name="Text Box 3"/>
          <p:cNvSpPr txBox="1"/>
          <p:nvPr/>
        </p:nvSpPr>
        <p:spPr>
          <a:xfrm>
            <a:off x="5361709" y="512121"/>
            <a:ext cx="3671455" cy="461665"/>
          </a:xfrm>
          <a:prstGeom prst="rect">
            <a:avLst/>
          </a:prstGeom>
          <a:noFill/>
        </p:spPr>
        <p:txBody>
          <a:bodyPr wrap="square" rtlCol="0">
            <a:spAutoFit/>
          </a:bodyPr>
          <a:lstStyle/>
          <a:p>
            <a:r>
              <a:rPr lang="en-US" sz="2400" b="1" dirty="0" smtClean="0">
                <a:ea typeface="Apple LiSung" charset="-120"/>
              </a:rPr>
              <a:t>Disjunct only </a:t>
            </a:r>
            <a:r>
              <a:rPr lang="en-US" sz="2400" b="1" dirty="0">
                <a:ea typeface="Apple LiSung" charset="-120"/>
              </a:rPr>
              <a:t>-β diversity</a:t>
            </a:r>
          </a:p>
        </p:txBody>
      </p:sp>
      <p:sp>
        <p:nvSpPr>
          <p:cNvPr id="7" name="TextBox 6"/>
          <p:cNvSpPr txBox="1"/>
          <p:nvPr/>
        </p:nvSpPr>
        <p:spPr>
          <a:xfrm>
            <a:off x="285750" y="4878541"/>
            <a:ext cx="2924175" cy="584775"/>
          </a:xfrm>
          <a:prstGeom prst="rect">
            <a:avLst/>
          </a:prstGeom>
          <a:noFill/>
        </p:spPr>
        <p:txBody>
          <a:bodyPr wrap="square" rtlCol="0">
            <a:spAutoFit/>
          </a:bodyPr>
          <a:lstStyle/>
          <a:p>
            <a:r>
              <a:rPr lang="en-US" sz="1600" dirty="0" smtClean="0"/>
              <a:t>Ordway vs. </a:t>
            </a:r>
            <a:r>
              <a:rPr lang="en-US" sz="1600" dirty="0" err="1" smtClean="0"/>
              <a:t>Shengnong</a:t>
            </a:r>
            <a:endParaRPr lang="en-US" sz="1600" dirty="0" smtClean="0"/>
          </a:p>
          <a:p>
            <a:r>
              <a:rPr lang="en-US" sz="1600" dirty="0" err="1" smtClean="0"/>
              <a:t>Gutian</a:t>
            </a:r>
            <a:r>
              <a:rPr lang="en-US" sz="1600" dirty="0" smtClean="0"/>
              <a:t>=</a:t>
            </a:r>
            <a:r>
              <a:rPr lang="en-US" sz="1600" dirty="0" err="1" smtClean="0"/>
              <a:t>Tianmu</a:t>
            </a:r>
            <a:endParaRPr lang="en-US" sz="1600" dirty="0" smtClean="0"/>
          </a:p>
        </p:txBody>
      </p:sp>
      <p:sp>
        <p:nvSpPr>
          <p:cNvPr id="8" name="TextBox 7"/>
          <p:cNvSpPr txBox="1"/>
          <p:nvPr/>
        </p:nvSpPr>
        <p:spPr>
          <a:xfrm>
            <a:off x="5361709" y="1465645"/>
            <a:ext cx="2924175" cy="584775"/>
          </a:xfrm>
          <a:prstGeom prst="rect">
            <a:avLst/>
          </a:prstGeom>
          <a:noFill/>
        </p:spPr>
        <p:txBody>
          <a:bodyPr wrap="square" rtlCol="0">
            <a:spAutoFit/>
          </a:bodyPr>
          <a:lstStyle/>
          <a:p>
            <a:r>
              <a:rPr lang="en-US" sz="1600" dirty="0" smtClean="0"/>
              <a:t>White Mountain vs. </a:t>
            </a:r>
            <a:r>
              <a:rPr lang="en-US" sz="1600" dirty="0" err="1" smtClean="0"/>
              <a:t>Shengnong</a:t>
            </a:r>
            <a:endParaRPr lang="en-US" sz="1600" dirty="0" smtClean="0"/>
          </a:p>
          <a:p>
            <a:r>
              <a:rPr lang="en-US" sz="1600" dirty="0" err="1" smtClean="0"/>
              <a:t>Gutian</a:t>
            </a:r>
            <a:r>
              <a:rPr lang="en-US" sz="1600" dirty="0" smtClean="0"/>
              <a:t>=</a:t>
            </a:r>
            <a:r>
              <a:rPr lang="en-US" sz="1600" dirty="0" err="1" smtClean="0"/>
              <a:t>Tianmu</a:t>
            </a:r>
            <a:endParaRPr lang="en-US" sz="1600" dirty="0" smtClean="0"/>
          </a:p>
        </p:txBody>
      </p:sp>
    </p:spTree>
    <p:extLst>
      <p:ext uri="{BB962C8B-B14F-4D97-AF65-F5344CB8AC3E}">
        <p14:creationId xmlns:p14="http://schemas.microsoft.com/office/powerpoint/2010/main" val="23219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Species list</a:t>
            </a:r>
            <a:endParaRPr kumimoji="1" lang="zh-CN" altLang="en-US" dirty="0"/>
          </a:p>
        </p:txBody>
      </p:sp>
      <p:pic>
        <p:nvPicPr>
          <p:cNvPr id="4" name="图片 3"/>
          <p:cNvPicPr>
            <a:picLocks noChangeAspect="1"/>
          </p:cNvPicPr>
          <p:nvPr/>
        </p:nvPicPr>
        <p:blipFill rotWithShape="1">
          <a:blip r:embed="rId2"/>
          <a:srcRect r="22667"/>
          <a:stretch/>
        </p:blipFill>
        <p:spPr>
          <a:xfrm>
            <a:off x="606113" y="1727888"/>
            <a:ext cx="8258236" cy="1490069"/>
          </a:xfrm>
          <a:prstGeom prst="rect">
            <a:avLst/>
          </a:prstGeom>
        </p:spPr>
      </p:pic>
      <p:sp>
        <p:nvSpPr>
          <p:cNvPr id="5" name="文本框 4"/>
          <p:cNvSpPr txBox="1"/>
          <p:nvPr/>
        </p:nvSpPr>
        <p:spPr>
          <a:xfrm>
            <a:off x="606113" y="3896182"/>
            <a:ext cx="3954162" cy="369332"/>
          </a:xfrm>
          <a:prstGeom prst="rect">
            <a:avLst/>
          </a:prstGeom>
          <a:noFill/>
        </p:spPr>
        <p:txBody>
          <a:bodyPr wrap="square" rtlCol="0">
            <a:spAutoFit/>
          </a:bodyPr>
          <a:lstStyle/>
          <a:p>
            <a:r>
              <a:rPr kumimoji="1" lang="en-US" altLang="zh-CN" dirty="0" smtClean="0"/>
              <a:t>Too less compared with Chinese list</a:t>
            </a:r>
            <a:endParaRPr kumimoji="1" lang="zh-CN" altLang="en-US" dirty="0"/>
          </a:p>
        </p:txBody>
      </p:sp>
    </p:spTree>
    <p:extLst>
      <p:ext uri="{BB962C8B-B14F-4D97-AF65-F5344CB8AC3E}">
        <p14:creationId xmlns:p14="http://schemas.microsoft.com/office/powerpoint/2010/main" val="167497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p:nvPr/>
        </p:nvSpPr>
        <p:spPr>
          <a:xfrm>
            <a:off x="5361709" y="512121"/>
            <a:ext cx="3671455" cy="461665"/>
          </a:xfrm>
          <a:prstGeom prst="rect">
            <a:avLst/>
          </a:prstGeom>
          <a:noFill/>
        </p:spPr>
        <p:txBody>
          <a:bodyPr wrap="square" rtlCol="0">
            <a:spAutoFit/>
          </a:bodyPr>
          <a:lstStyle/>
          <a:p>
            <a:r>
              <a:rPr lang="en-US" sz="2400" b="1" dirty="0" smtClean="0">
                <a:ea typeface="Apple LiSung" charset="-120"/>
              </a:rPr>
              <a:t>No-Disjunct -</a:t>
            </a:r>
            <a:r>
              <a:rPr lang="en-US" sz="2400" b="1" dirty="0">
                <a:ea typeface="Apple LiSung" charset="-120"/>
              </a:rPr>
              <a:t>β diversity</a:t>
            </a:r>
          </a:p>
        </p:txBody>
      </p:sp>
      <p:pic>
        <p:nvPicPr>
          <p:cNvPr id="2" name="Picture 1"/>
          <p:cNvPicPr>
            <a:picLocks noChangeAspect="1"/>
          </p:cNvPicPr>
          <p:nvPr/>
        </p:nvPicPr>
        <p:blipFill>
          <a:blip r:embed="rId2"/>
          <a:stretch>
            <a:fillRect/>
          </a:stretch>
        </p:blipFill>
        <p:spPr>
          <a:xfrm>
            <a:off x="421615" y="654424"/>
            <a:ext cx="4615977" cy="4599432"/>
          </a:xfrm>
          <a:prstGeom prst="rect">
            <a:avLst/>
          </a:prstGeom>
        </p:spPr>
      </p:pic>
      <p:pic>
        <p:nvPicPr>
          <p:cNvPr id="3" name="Picture 2"/>
          <p:cNvPicPr>
            <a:picLocks noChangeAspect="1"/>
          </p:cNvPicPr>
          <p:nvPr/>
        </p:nvPicPr>
        <p:blipFill>
          <a:blip r:embed="rId3"/>
          <a:stretch>
            <a:fillRect/>
          </a:stretch>
        </p:blipFill>
        <p:spPr>
          <a:xfrm>
            <a:off x="4868907" y="2653552"/>
            <a:ext cx="4164257" cy="4114800"/>
          </a:xfrm>
          <a:prstGeom prst="rect">
            <a:avLst/>
          </a:prstGeom>
        </p:spPr>
      </p:pic>
      <p:sp>
        <p:nvSpPr>
          <p:cNvPr id="7" name="TextBox 6"/>
          <p:cNvSpPr txBox="1"/>
          <p:nvPr/>
        </p:nvSpPr>
        <p:spPr>
          <a:xfrm>
            <a:off x="5045383" y="1079047"/>
            <a:ext cx="4098618" cy="584775"/>
          </a:xfrm>
          <a:prstGeom prst="rect">
            <a:avLst/>
          </a:prstGeom>
          <a:noFill/>
        </p:spPr>
        <p:txBody>
          <a:bodyPr wrap="square" rtlCol="0">
            <a:spAutoFit/>
          </a:bodyPr>
          <a:lstStyle/>
          <a:p>
            <a:r>
              <a:rPr lang="en-US" sz="1600" dirty="0" smtClean="0"/>
              <a:t>Harvard=Mountain </a:t>
            </a:r>
          </a:p>
          <a:p>
            <a:r>
              <a:rPr lang="en-US" sz="1600" dirty="0" err="1" smtClean="0"/>
              <a:t>Shenong</a:t>
            </a:r>
            <a:r>
              <a:rPr lang="en-US" sz="1600" dirty="0" smtClean="0"/>
              <a:t> vs. White </a:t>
            </a:r>
            <a:r>
              <a:rPr lang="en-US" sz="1600" dirty="0" err="1" smtClean="0"/>
              <a:t>Moutian</a:t>
            </a:r>
            <a:endParaRPr lang="en-US" sz="1600" dirty="0" smtClean="0"/>
          </a:p>
        </p:txBody>
      </p:sp>
      <p:sp>
        <p:nvSpPr>
          <p:cNvPr id="8" name="TextBox 7"/>
          <p:cNvSpPr txBox="1"/>
          <p:nvPr/>
        </p:nvSpPr>
        <p:spPr>
          <a:xfrm>
            <a:off x="521008" y="5472495"/>
            <a:ext cx="4098618" cy="584775"/>
          </a:xfrm>
          <a:prstGeom prst="rect">
            <a:avLst/>
          </a:prstGeom>
          <a:noFill/>
        </p:spPr>
        <p:txBody>
          <a:bodyPr wrap="square" rtlCol="0">
            <a:spAutoFit/>
          </a:bodyPr>
          <a:lstStyle/>
          <a:p>
            <a:r>
              <a:rPr lang="en-US" sz="1600" dirty="0" smtClean="0"/>
              <a:t>White Mountain = Harvard</a:t>
            </a:r>
          </a:p>
          <a:p>
            <a:r>
              <a:rPr lang="en-US" sz="1600" dirty="0" err="1" smtClean="0"/>
              <a:t>Gutian</a:t>
            </a:r>
            <a:r>
              <a:rPr lang="en-US" sz="1600" dirty="0" smtClean="0"/>
              <a:t> vs. </a:t>
            </a:r>
            <a:r>
              <a:rPr lang="en-US" sz="1600" dirty="0" err="1" smtClean="0"/>
              <a:t>Changbai</a:t>
            </a:r>
            <a:endParaRPr lang="en-US" dirty="0"/>
          </a:p>
        </p:txBody>
      </p:sp>
    </p:spTree>
    <p:extLst>
      <p:ext uri="{BB962C8B-B14F-4D97-AF65-F5344CB8AC3E}">
        <p14:creationId xmlns:p14="http://schemas.microsoft.com/office/powerpoint/2010/main" val="543298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29929" y="2434800"/>
            <a:ext cx="8128296" cy="1143070"/>
          </a:xfrm>
          <a:prstGeom prst="rect">
            <a:avLst/>
          </a:prstGeom>
          <a:noFill/>
        </p:spPr>
        <p:txBody>
          <a:bodyPr wrap="square" rtlCol="0">
            <a:spAutoFit/>
          </a:bodyPr>
          <a:lstStyle/>
          <a:p>
            <a:pPr>
              <a:lnSpc>
                <a:spcPct val="150000"/>
              </a:lnSpc>
            </a:pPr>
            <a:r>
              <a:rPr lang="en-US" sz="2400" b="1" dirty="0" smtClean="0">
                <a:latin typeface="Calibri" panose="020F0502020204030204" pitchFamily="34" charset="0"/>
                <a:cs typeface="Calibri" panose="020F0502020204030204" pitchFamily="34" charset="0"/>
              </a:rPr>
              <a:t>Q4: </a:t>
            </a:r>
            <a:r>
              <a:rPr lang="en-US" sz="2400" b="1" dirty="0">
                <a:latin typeface="Calibri" panose="020F0502020204030204" pitchFamily="34" charset="0"/>
                <a:cs typeface="Calibri" panose="020F0502020204030204" pitchFamily="34" charset="0"/>
              </a:rPr>
              <a:t>Insights for community structure and community </a:t>
            </a:r>
            <a:r>
              <a:rPr lang="en-US" sz="2400" b="1" dirty="0" smtClean="0">
                <a:latin typeface="Calibri" panose="020F0502020204030204" pitchFamily="34" charset="0"/>
                <a:cs typeface="Calibri" panose="020F0502020204030204" pitchFamily="34" charset="0"/>
              </a:rPr>
              <a:t>assemblage </a:t>
            </a:r>
            <a:r>
              <a:rPr lang="en-US" sz="2400" b="1" dirty="0">
                <a:latin typeface="Calibri" panose="020F0502020204030204" pitchFamily="34" charset="0"/>
                <a:cs typeface="Calibri" panose="020F0502020204030204" pitchFamily="34" charset="0"/>
              </a:rPr>
              <a:t>process at regional and local scale, respectively?</a:t>
            </a:r>
          </a:p>
        </p:txBody>
      </p:sp>
    </p:spTree>
    <p:extLst>
      <p:ext uri="{BB962C8B-B14F-4D97-AF65-F5344CB8AC3E}">
        <p14:creationId xmlns:p14="http://schemas.microsoft.com/office/powerpoint/2010/main" val="3324209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330528961"/>
              </p:ext>
            </p:extLst>
          </p:nvPr>
        </p:nvGraphicFramePr>
        <p:xfrm>
          <a:off x="445764" y="1195111"/>
          <a:ext cx="7559718" cy="2443439"/>
        </p:xfrm>
        <a:graphic>
          <a:graphicData uri="http://schemas.openxmlformats.org/drawingml/2006/table">
            <a:tbl>
              <a:tblPr firstRow="1" bandRow="1">
                <a:tableStyleId>{5C22544A-7EE6-4342-B048-85BDC9FD1C3A}</a:tableStyleId>
              </a:tblPr>
              <a:tblGrid>
                <a:gridCol w="1490941">
                  <a:extLst>
                    <a:ext uri="{9D8B030D-6E8A-4147-A177-3AD203B41FA5}">
                      <a16:colId xmlns="" xmlns:a16="http://schemas.microsoft.com/office/drawing/2014/main" val="20000"/>
                    </a:ext>
                  </a:extLst>
                </a:gridCol>
                <a:gridCol w="1147154">
                  <a:extLst>
                    <a:ext uri="{9D8B030D-6E8A-4147-A177-3AD203B41FA5}">
                      <a16:colId xmlns="" xmlns:a16="http://schemas.microsoft.com/office/drawing/2014/main" val="20001"/>
                    </a:ext>
                  </a:extLst>
                </a:gridCol>
                <a:gridCol w="959223">
                  <a:extLst>
                    <a:ext uri="{9D8B030D-6E8A-4147-A177-3AD203B41FA5}">
                      <a16:colId xmlns="" xmlns:a16="http://schemas.microsoft.com/office/drawing/2014/main" val="20002"/>
                    </a:ext>
                  </a:extLst>
                </a:gridCol>
                <a:gridCol w="823155">
                  <a:extLst>
                    <a:ext uri="{9D8B030D-6E8A-4147-A177-3AD203B41FA5}">
                      <a16:colId xmlns="" xmlns:a16="http://schemas.microsoft.com/office/drawing/2014/main" val="20003"/>
                    </a:ext>
                  </a:extLst>
                </a:gridCol>
                <a:gridCol w="1247692">
                  <a:extLst>
                    <a:ext uri="{9D8B030D-6E8A-4147-A177-3AD203B41FA5}">
                      <a16:colId xmlns="" xmlns:a16="http://schemas.microsoft.com/office/drawing/2014/main" val="20004"/>
                    </a:ext>
                  </a:extLst>
                </a:gridCol>
                <a:gridCol w="1891553">
                  <a:extLst>
                    <a:ext uri="{9D8B030D-6E8A-4147-A177-3AD203B41FA5}">
                      <a16:colId xmlns="" xmlns:a16="http://schemas.microsoft.com/office/drawing/2014/main" val="20005"/>
                    </a:ext>
                  </a:extLst>
                </a:gridCol>
              </a:tblGrid>
              <a:tr h="388621">
                <a:tc>
                  <a:txBody>
                    <a:bodyPr/>
                    <a:lstStyle/>
                    <a:p>
                      <a:pPr>
                        <a:buNone/>
                      </a:pPr>
                      <a:r>
                        <a:rPr lang="en-US" sz="1800" b="1" dirty="0">
                          <a:ln>
                            <a:noFill/>
                          </a:ln>
                          <a:solidFill>
                            <a:prstClr val="black"/>
                          </a:solidFill>
                          <a:latin typeface="Apple LiSung" charset="-120"/>
                          <a:ea typeface="Apple LiSung" charset="-120"/>
                        </a:rPr>
                        <a:t>Categories</a:t>
                      </a:r>
                    </a:p>
                  </a:txBody>
                  <a:tcPr marL="68581" marR="68581" marT="34289" marB="34289"/>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ntaxa</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PD</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SES-PD</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NRI</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NTI</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extLst>
                  <a:ext uri="{0D108BD9-81ED-4DB2-BD59-A6C34878D82A}">
                    <a16:rowId xmlns="" xmlns:a16="http://schemas.microsoft.com/office/drawing/2014/main" val="10000"/>
                  </a:ext>
                </a:extLst>
              </a:tr>
              <a:tr h="320040">
                <a:tc>
                  <a:txBody>
                    <a:bodyPr/>
                    <a:lstStyle/>
                    <a:p>
                      <a:pPr indent="0">
                        <a:buNone/>
                      </a:pPr>
                      <a:r>
                        <a:rPr sz="1800" b="1" dirty="0">
                          <a:solidFill>
                            <a:srgbClr val="FF0000"/>
                          </a:solidFill>
                          <a:effectLst/>
                          <a:latin typeface="Apple LiSung" charset="-120"/>
                          <a:ea typeface="Apple LiSung" charset="-120"/>
                          <a:cs typeface="Calibri" charset="0"/>
                        </a:rPr>
                        <a:t>CN</a:t>
                      </a:r>
                      <a:endParaRPr lang="en-US" sz="1800" b="1" dirty="0">
                        <a:solidFill>
                          <a:srgbClr val="FF0000"/>
                        </a:solidFill>
                        <a:effectLst/>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3667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66034.38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-2.7</a:t>
                      </a:r>
                      <a:r>
                        <a:rPr lang="en-US" sz="1800" b="1">
                          <a:solidFill>
                            <a:schemeClr val="tx1"/>
                          </a:solidFill>
                          <a:latin typeface="Apple LiSung" charset="-120"/>
                          <a:ea typeface="Apple LiSung" charset="-120"/>
                          <a:cs typeface="Calibri" charset="0"/>
                        </a:rPr>
                        <a:t>1</a:t>
                      </a: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-0.5</a:t>
                      </a:r>
                      <a:r>
                        <a:rPr lang="en-US" sz="1800" b="1">
                          <a:solidFill>
                            <a:srgbClr val="000000"/>
                          </a:solidFill>
                          <a:latin typeface="Apple LiSung" charset="-120"/>
                          <a:ea typeface="Apple LiSung" charset="-120"/>
                          <a:cs typeface="Calibri" charset="0"/>
                        </a:rPr>
                        <a:t>8</a:t>
                      </a:r>
                      <a:r>
                        <a:rPr sz="1800" b="1">
                          <a:solidFill>
                            <a:srgbClr val="000000"/>
                          </a:solidFill>
                          <a:latin typeface="Apple LiSung" charset="-120"/>
                          <a:ea typeface="Apple LiSung" charset="-120"/>
                          <a:cs typeface="Calibri" charset="0"/>
                        </a:rPr>
                        <a:t>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B050"/>
                          </a:solidFill>
                          <a:latin typeface="Apple LiSung" charset="-120"/>
                          <a:ea typeface="Apple LiSung" charset="-120"/>
                          <a:cs typeface="Calibri" charset="0"/>
                        </a:rPr>
                        <a:t>2.0</a:t>
                      </a:r>
                      <a:r>
                        <a:rPr lang="en-US" sz="1800" b="1">
                          <a:solidFill>
                            <a:srgbClr val="00B050"/>
                          </a:solidFill>
                          <a:latin typeface="Apple LiSung" charset="-120"/>
                          <a:ea typeface="Apple LiSung" charset="-120"/>
                          <a:cs typeface="Calibri" charset="0"/>
                        </a:rPr>
                        <a:t>8</a:t>
                      </a:r>
                      <a:r>
                        <a:rPr sz="1800" b="1">
                          <a:solidFill>
                            <a:srgbClr val="00B050"/>
                          </a:solidFill>
                          <a:latin typeface="Apple LiSung" charset="-120"/>
                          <a:ea typeface="Apple LiSung" charset="-120"/>
                          <a:cs typeface="Calibri" charset="0"/>
                        </a:rPr>
                        <a:t> </a:t>
                      </a:r>
                      <a:endParaRPr lang="en-US" sz="18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1"/>
                  </a:ext>
                </a:extLst>
              </a:tr>
              <a:tr h="365979">
                <a:tc>
                  <a:txBody>
                    <a:bodyPr/>
                    <a:lstStyle/>
                    <a:p>
                      <a:pPr indent="0">
                        <a:buNone/>
                      </a:pPr>
                      <a:r>
                        <a:rPr sz="1800" b="1">
                          <a:solidFill>
                            <a:srgbClr val="FF0000"/>
                          </a:solidFill>
                          <a:effectLst/>
                          <a:latin typeface="Apple LiSung" charset="-120"/>
                          <a:ea typeface="Apple LiSung" charset="-120"/>
                          <a:cs typeface="Calibri" charset="0"/>
                        </a:rPr>
                        <a:t>US</a:t>
                      </a:r>
                      <a:endParaRPr lang="en-US" sz="1800" b="1">
                        <a:solidFill>
                          <a:srgbClr val="FF0000"/>
                        </a:solidFill>
                        <a:effectLst/>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2194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44617.83</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-6.40</a:t>
                      </a:r>
                      <a:endParaRPr lang="en-US" sz="18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1.28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B050"/>
                          </a:solidFill>
                          <a:latin typeface="Apple LiSung" charset="-120"/>
                          <a:ea typeface="Apple LiSung" charset="-120"/>
                          <a:cs typeface="Calibri" charset="0"/>
                        </a:rPr>
                        <a:t>4.94 </a:t>
                      </a:r>
                      <a:endParaRPr lang="en-US" sz="18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2"/>
                  </a:ext>
                </a:extLst>
              </a:tr>
              <a:tr h="320040">
                <a:tc>
                  <a:txBody>
                    <a:bodyPr/>
                    <a:lstStyle/>
                    <a:p>
                      <a:pPr indent="0">
                        <a:buNone/>
                      </a:pPr>
                      <a:r>
                        <a:rPr sz="1800" b="1" dirty="0" smtClean="0">
                          <a:solidFill>
                            <a:srgbClr val="00B050"/>
                          </a:solidFill>
                          <a:latin typeface="Apple LiSung" charset="-120"/>
                          <a:ea typeface="Apple LiSung" charset="-120"/>
                          <a:cs typeface="Calibri" charset="0"/>
                        </a:rPr>
                        <a:t>Wood</a:t>
                      </a:r>
                      <a:r>
                        <a:rPr lang="en-US" sz="1800" b="1" dirty="0" smtClean="0">
                          <a:solidFill>
                            <a:srgbClr val="00B050"/>
                          </a:solidFill>
                          <a:latin typeface="Apple LiSung" charset="-120"/>
                          <a:ea typeface="Apple LiSung" charset="-120"/>
                          <a:cs typeface="Calibri" charset="0"/>
                        </a:rPr>
                        <a:t>y</a:t>
                      </a:r>
                      <a:endParaRPr lang="en-US" sz="1800" b="1" dirty="0">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1845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38071.57</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-9.12</a:t>
                      </a:r>
                      <a:endParaRPr lang="en-US" sz="1800" b="1" dirty="0">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FF0000"/>
                          </a:solidFill>
                          <a:latin typeface="Apple LiSung" charset="-120"/>
                          <a:ea typeface="Apple LiSung" charset="-120"/>
                          <a:cs typeface="Calibri" charset="0"/>
                        </a:rPr>
                        <a:t>-8.4</a:t>
                      </a:r>
                      <a:r>
                        <a:rPr lang="en-US" sz="1800" b="1">
                          <a:solidFill>
                            <a:srgbClr val="FF0000"/>
                          </a:solidFill>
                          <a:latin typeface="Apple LiSung" charset="-120"/>
                          <a:ea typeface="Apple LiSung" charset="-120"/>
                          <a:cs typeface="Calibri" charset="0"/>
                        </a:rPr>
                        <a:t>3</a:t>
                      </a:r>
                      <a:r>
                        <a:rPr sz="1800" b="1">
                          <a:solidFill>
                            <a:srgbClr val="FF0000"/>
                          </a:solidFill>
                          <a:latin typeface="Apple LiSung" charset="-120"/>
                          <a:ea typeface="Apple LiSung" charset="-120"/>
                          <a:cs typeface="Calibri" charset="0"/>
                        </a:rPr>
                        <a:t> </a:t>
                      </a:r>
                      <a:endParaRPr lang="en-US" sz="1800" b="1">
                        <a:solidFill>
                          <a:srgbClr val="FF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B050"/>
                          </a:solidFill>
                          <a:latin typeface="Apple LiSung" charset="-120"/>
                          <a:ea typeface="Apple LiSung" charset="-120"/>
                          <a:cs typeface="Calibri" charset="0"/>
                        </a:rPr>
                        <a:t>5.31 </a:t>
                      </a:r>
                      <a:endParaRPr lang="en-US" sz="18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3"/>
                  </a:ext>
                </a:extLst>
              </a:tr>
              <a:tr h="320040">
                <a:tc>
                  <a:txBody>
                    <a:bodyPr/>
                    <a:lstStyle/>
                    <a:p>
                      <a:pPr indent="0">
                        <a:buNone/>
                      </a:pPr>
                      <a:r>
                        <a:rPr sz="1800" b="1">
                          <a:solidFill>
                            <a:srgbClr val="00B050"/>
                          </a:solidFill>
                          <a:latin typeface="Apple LiSung" charset="-120"/>
                          <a:ea typeface="Apple LiSung" charset="-120"/>
                          <a:cs typeface="Calibri" charset="0"/>
                        </a:rPr>
                        <a:t>Herb</a:t>
                      </a:r>
                      <a:endParaRPr lang="en-US" sz="1800" b="1">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3743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55541.5</a:t>
                      </a:r>
                      <a:r>
                        <a:rPr lang="en-US" sz="1800" b="1">
                          <a:solidFill>
                            <a:srgbClr val="000000"/>
                          </a:solidFill>
                          <a:latin typeface="Apple LiSung" charset="-120"/>
                          <a:ea typeface="Apple LiSung" charset="-120"/>
                          <a:cs typeface="Calibri" charset="0"/>
                        </a:rPr>
                        <a:t>9</a:t>
                      </a:r>
                      <a:r>
                        <a:rPr sz="1800" b="1">
                          <a:solidFill>
                            <a:srgbClr val="000000"/>
                          </a:solidFill>
                          <a:latin typeface="Apple LiSung" charset="-120"/>
                          <a:ea typeface="Apple LiSung" charset="-120"/>
                          <a:cs typeface="Calibri" charset="0"/>
                        </a:rPr>
                        <a:t>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-22.0</a:t>
                      </a:r>
                      <a:r>
                        <a:rPr lang="en-US" sz="1800" b="1" dirty="0">
                          <a:solidFill>
                            <a:schemeClr val="tx1"/>
                          </a:solidFill>
                          <a:latin typeface="Apple LiSung" charset="-120"/>
                          <a:ea typeface="Apple LiSung" charset="-120"/>
                          <a:cs typeface="Calibri" charset="0"/>
                        </a:rPr>
                        <a:t>4</a:t>
                      </a: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16.0</a:t>
                      </a:r>
                      <a:r>
                        <a:rPr lang="en-US" sz="1800" b="1" dirty="0">
                          <a:solidFill>
                            <a:srgbClr val="00B050"/>
                          </a:solidFill>
                          <a:latin typeface="Apple LiSung" charset="-120"/>
                          <a:ea typeface="Apple LiSung" charset="-120"/>
                          <a:cs typeface="Calibri" charset="0"/>
                        </a:rPr>
                        <a:t>8</a:t>
                      </a:r>
                      <a:r>
                        <a:rPr sz="1800" b="1" dirty="0">
                          <a:solidFill>
                            <a:srgbClr val="00B050"/>
                          </a:solidFill>
                          <a:latin typeface="Apple LiSung" charset="-120"/>
                          <a:ea typeface="Apple LiSung" charset="-120"/>
                          <a:cs typeface="Calibri" charset="0"/>
                        </a:rPr>
                        <a:t> </a:t>
                      </a:r>
                      <a:endParaRPr lang="en-US" sz="1800" b="1" dirty="0">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12.36 </a:t>
                      </a:r>
                      <a:endParaRPr lang="en-US" sz="1800" b="1" dirty="0">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4"/>
                  </a:ext>
                </a:extLst>
              </a:tr>
              <a:tr h="366769">
                <a:tc>
                  <a:txBody>
                    <a:bodyPr/>
                    <a:lstStyle/>
                    <a:p>
                      <a:pPr indent="0">
                        <a:buNone/>
                      </a:pPr>
                      <a:r>
                        <a:rPr sz="1800" b="1">
                          <a:solidFill>
                            <a:srgbClr val="7030A0"/>
                          </a:solidFill>
                          <a:latin typeface="Apple LiSung" charset="-120"/>
                          <a:ea typeface="Apple LiSung" charset="-120"/>
                          <a:cs typeface="Calibri" charset="0"/>
                        </a:rPr>
                        <a:t>Angiosperms</a:t>
                      </a:r>
                      <a:endParaRPr lang="en-US" sz="1800" b="1">
                        <a:solidFill>
                          <a:srgbClr val="7030A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5532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86493.4</a:t>
                      </a:r>
                      <a:r>
                        <a:rPr lang="en-US" sz="1800" b="1">
                          <a:solidFill>
                            <a:srgbClr val="000000"/>
                          </a:solidFill>
                          <a:latin typeface="Apple LiSung" charset="-120"/>
                          <a:ea typeface="Apple LiSung" charset="-120"/>
                          <a:cs typeface="Calibri" charset="0"/>
                        </a:rPr>
                        <a:t>8</a:t>
                      </a:r>
                      <a:r>
                        <a:rPr sz="1800" b="1">
                          <a:solidFill>
                            <a:srgbClr val="000000"/>
                          </a:solidFill>
                          <a:latin typeface="Apple LiSung" charset="-120"/>
                          <a:ea typeface="Apple LiSung" charset="-120"/>
                          <a:cs typeface="Calibri" charset="0"/>
                        </a:rPr>
                        <a:t>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-12.26</a:t>
                      </a:r>
                      <a:endParaRPr lang="en-US" sz="1800" b="1" dirty="0">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72.62</a:t>
                      </a:r>
                      <a:endParaRPr lang="en-US" sz="1800" b="1" dirty="0">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B050"/>
                          </a:solidFill>
                          <a:latin typeface="Apple LiSung" charset="-120"/>
                          <a:ea typeface="Apple LiSung" charset="-120"/>
                          <a:cs typeface="Calibri" charset="0"/>
                        </a:rPr>
                        <a:t>3.4</a:t>
                      </a:r>
                      <a:r>
                        <a:rPr lang="en-US" sz="1800" b="1">
                          <a:solidFill>
                            <a:srgbClr val="00B050"/>
                          </a:solidFill>
                          <a:latin typeface="Apple LiSung" charset="-120"/>
                          <a:ea typeface="Apple LiSung" charset="-120"/>
                          <a:cs typeface="Calibri" charset="0"/>
                        </a:rPr>
                        <a:t>3</a:t>
                      </a:r>
                      <a:r>
                        <a:rPr sz="1800" b="1">
                          <a:solidFill>
                            <a:srgbClr val="00B050"/>
                          </a:solidFill>
                          <a:latin typeface="Apple LiSung" charset="-120"/>
                          <a:ea typeface="Apple LiSung" charset="-120"/>
                          <a:cs typeface="Calibri" charset="0"/>
                        </a:rPr>
                        <a:t> </a:t>
                      </a:r>
                      <a:endParaRPr lang="en-US" sz="18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5"/>
                  </a:ext>
                </a:extLst>
              </a:tr>
              <a:tr h="361950">
                <a:tc>
                  <a:txBody>
                    <a:bodyPr/>
                    <a:lstStyle/>
                    <a:p>
                      <a:pPr indent="0">
                        <a:buNone/>
                      </a:pPr>
                      <a:r>
                        <a:rPr sz="1800" b="1" dirty="0">
                          <a:solidFill>
                            <a:srgbClr val="7030A0"/>
                          </a:solidFill>
                          <a:latin typeface="Apple LiSung" charset="-120"/>
                          <a:ea typeface="Apple LiSung" charset="-120"/>
                          <a:cs typeface="Calibri" charset="0"/>
                        </a:rPr>
                        <a:t>Gymnosperm</a:t>
                      </a:r>
                      <a:r>
                        <a:rPr lang="en-US" sz="1800" b="1" dirty="0">
                          <a:solidFill>
                            <a:srgbClr val="7030A0"/>
                          </a:solidFill>
                          <a:latin typeface="Apple LiSung" charset="-120"/>
                          <a:ea typeface="Apple LiSung" charset="-120"/>
                          <a:cs typeface="Calibri" charset="0"/>
                        </a:rPr>
                        <a:t>s</a:t>
                      </a: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76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2389.2</a:t>
                      </a:r>
                      <a:r>
                        <a:rPr lang="en-US" sz="1800" b="1" dirty="0">
                          <a:solidFill>
                            <a:srgbClr val="000000"/>
                          </a:solidFill>
                          <a:latin typeface="Apple LiSung" charset="-120"/>
                          <a:ea typeface="Apple LiSung" charset="-120"/>
                          <a:cs typeface="Calibri" charset="0"/>
                        </a:rPr>
                        <a:t>4</a:t>
                      </a:r>
                      <a:r>
                        <a:rPr sz="1800" b="1" dirty="0">
                          <a:solidFill>
                            <a:srgbClr val="000000"/>
                          </a:solidFill>
                          <a:latin typeface="Apple LiSung" charset="-120"/>
                          <a:ea typeface="Apple LiSung" charset="-120"/>
                          <a:cs typeface="Calibri" charset="0"/>
                        </a:rPr>
                        <a:t>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-8.9</a:t>
                      </a:r>
                      <a:r>
                        <a:rPr lang="en-US" sz="1800" b="1" dirty="0">
                          <a:solidFill>
                            <a:schemeClr val="tx1"/>
                          </a:solidFill>
                          <a:latin typeface="Apple LiSung" charset="-120"/>
                          <a:ea typeface="Apple LiSung" charset="-120"/>
                          <a:cs typeface="Calibri" charset="0"/>
                        </a:rPr>
                        <a:t>1</a:t>
                      </a: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4.4</a:t>
                      </a:r>
                      <a:r>
                        <a:rPr lang="en-US" sz="1800" b="1" dirty="0">
                          <a:solidFill>
                            <a:srgbClr val="00B050"/>
                          </a:solidFill>
                          <a:latin typeface="Apple LiSung" charset="-120"/>
                          <a:ea typeface="Apple LiSung" charset="-120"/>
                          <a:cs typeface="Calibri" charset="0"/>
                        </a:rPr>
                        <a:t>6</a:t>
                      </a:r>
                      <a:r>
                        <a:rPr sz="1800" b="1" dirty="0">
                          <a:solidFill>
                            <a:srgbClr val="00B050"/>
                          </a:solidFill>
                          <a:latin typeface="Apple LiSung" charset="-120"/>
                          <a:ea typeface="Apple LiSung" charset="-120"/>
                          <a:cs typeface="Calibri" charset="0"/>
                        </a:rPr>
                        <a:t> </a:t>
                      </a:r>
                      <a:endParaRPr lang="en-US" sz="1800" b="1" dirty="0">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7.80 </a:t>
                      </a:r>
                      <a:endParaRPr lang="en-US" sz="1800" b="1" dirty="0">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6"/>
                  </a:ext>
                </a:extLst>
              </a:tr>
            </a:tbl>
          </a:graphicData>
        </a:graphic>
      </p:graphicFrame>
      <p:sp>
        <p:nvSpPr>
          <p:cNvPr id="17" name="Text Box 16"/>
          <p:cNvSpPr txBox="1"/>
          <p:nvPr/>
        </p:nvSpPr>
        <p:spPr>
          <a:xfrm>
            <a:off x="445764" y="4017514"/>
            <a:ext cx="4050036" cy="646331"/>
          </a:xfrm>
          <a:prstGeom prst="rect">
            <a:avLst/>
          </a:prstGeom>
          <a:noFill/>
        </p:spPr>
        <p:txBody>
          <a:bodyPr wrap="square" rtlCol="0">
            <a:spAutoFit/>
          </a:bodyPr>
          <a:lstStyle/>
          <a:p>
            <a:r>
              <a:rPr lang="en-US" b="1" dirty="0">
                <a:solidFill>
                  <a:srgbClr val="FF0000"/>
                </a:solidFill>
                <a:latin typeface="Apple LiSung" charset="-120"/>
                <a:ea typeface="Apple LiSung" charset="-120"/>
              </a:rPr>
              <a:t>Red: significant </a:t>
            </a:r>
            <a:r>
              <a:rPr lang="en-US" b="1" dirty="0">
                <a:solidFill>
                  <a:srgbClr val="FF0000"/>
                </a:solidFill>
                <a:latin typeface="Apple LiSung" charset="-120"/>
                <a:ea typeface="Apple LiSung" charset="-120"/>
                <a:sym typeface="+mn-ea"/>
              </a:rPr>
              <a:t>over-dispersion</a:t>
            </a:r>
            <a:endParaRPr lang="en-US" b="1" dirty="0">
              <a:latin typeface="Apple LiSung" charset="-120"/>
              <a:ea typeface="Apple LiSung" charset="-120"/>
            </a:endParaRPr>
          </a:p>
          <a:p>
            <a:r>
              <a:rPr lang="en-US" b="1" dirty="0">
                <a:solidFill>
                  <a:srgbClr val="00B050"/>
                </a:solidFill>
                <a:latin typeface="Apple LiSung" charset="-120"/>
                <a:ea typeface="Apple LiSung" charset="-120"/>
              </a:rPr>
              <a:t>Green: significant </a:t>
            </a:r>
            <a:r>
              <a:rPr lang="en-US" b="1" dirty="0">
                <a:solidFill>
                  <a:srgbClr val="00B050"/>
                </a:solidFill>
                <a:latin typeface="Apple LiSung" charset="-120"/>
                <a:ea typeface="Apple LiSung" charset="-120"/>
                <a:sym typeface="+mn-ea"/>
              </a:rPr>
              <a:t>clustering</a:t>
            </a:r>
          </a:p>
        </p:txBody>
      </p:sp>
      <p:sp>
        <p:nvSpPr>
          <p:cNvPr id="4" name="TextBox 3"/>
          <p:cNvSpPr txBox="1"/>
          <p:nvPr/>
        </p:nvSpPr>
        <p:spPr>
          <a:xfrm>
            <a:off x="445764" y="5252144"/>
            <a:ext cx="7991474"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Overall clustering; Woody over-dispersion</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25020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2442819242"/>
              </p:ext>
            </p:extLst>
          </p:nvPr>
        </p:nvGraphicFramePr>
        <p:xfrm>
          <a:off x="551498" y="510402"/>
          <a:ext cx="6024087" cy="4501038"/>
        </p:xfrm>
        <a:graphic>
          <a:graphicData uri="http://schemas.openxmlformats.org/drawingml/2006/table">
            <a:tbl>
              <a:tblPr firstRow="1" bandRow="1">
                <a:tableStyleId>{5C22544A-7EE6-4342-B048-85BDC9FD1C3A}</a:tableStyleId>
              </a:tblPr>
              <a:tblGrid>
                <a:gridCol w="839152">
                  <a:extLst>
                    <a:ext uri="{9D8B030D-6E8A-4147-A177-3AD203B41FA5}">
                      <a16:colId xmlns="" xmlns:a16="http://schemas.microsoft.com/office/drawing/2014/main" val="20000"/>
                    </a:ext>
                  </a:extLst>
                </a:gridCol>
                <a:gridCol w="1381125">
                  <a:extLst>
                    <a:ext uri="{9D8B030D-6E8A-4147-A177-3AD203B41FA5}">
                      <a16:colId xmlns="" xmlns:a16="http://schemas.microsoft.com/office/drawing/2014/main" val="20001"/>
                    </a:ext>
                  </a:extLst>
                </a:gridCol>
                <a:gridCol w="962025">
                  <a:extLst>
                    <a:ext uri="{9D8B030D-6E8A-4147-A177-3AD203B41FA5}">
                      <a16:colId xmlns="" xmlns:a16="http://schemas.microsoft.com/office/drawing/2014/main" val="20002"/>
                    </a:ext>
                  </a:extLst>
                </a:gridCol>
                <a:gridCol w="952500">
                  <a:extLst>
                    <a:ext uri="{9D8B030D-6E8A-4147-A177-3AD203B41FA5}">
                      <a16:colId xmlns="" xmlns:a16="http://schemas.microsoft.com/office/drawing/2014/main" val="20004"/>
                    </a:ext>
                  </a:extLst>
                </a:gridCol>
                <a:gridCol w="942975">
                  <a:extLst>
                    <a:ext uri="{9D8B030D-6E8A-4147-A177-3AD203B41FA5}">
                      <a16:colId xmlns="" xmlns:a16="http://schemas.microsoft.com/office/drawing/2014/main" val="20006"/>
                    </a:ext>
                  </a:extLst>
                </a:gridCol>
                <a:gridCol w="946310">
                  <a:extLst>
                    <a:ext uri="{9D8B030D-6E8A-4147-A177-3AD203B41FA5}">
                      <a16:colId xmlns="" xmlns:a16="http://schemas.microsoft.com/office/drawing/2014/main" val="20008"/>
                    </a:ext>
                  </a:extLst>
                </a:gridCol>
              </a:tblGrid>
              <a:tr h="524352">
                <a:tc>
                  <a:txBody>
                    <a:bodyPr/>
                    <a:lstStyle/>
                    <a:p>
                      <a:pPr indent="0" algn="l">
                        <a:buNone/>
                      </a:pPr>
                      <a:r>
                        <a:rPr sz="1400" b="1">
                          <a:solidFill>
                            <a:srgbClr val="000000"/>
                          </a:solidFill>
                          <a:latin typeface="Apple LiSung" charset="-120"/>
                          <a:ea typeface="Apple LiSung" charset="-120"/>
                          <a:cs typeface="Calibri" charset="0"/>
                        </a:rPr>
                        <a:t>Country</a:t>
                      </a:r>
                      <a:endParaRPr lang="en-US" sz="14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a:solidFill>
                            <a:srgbClr val="000000"/>
                          </a:solidFill>
                          <a:latin typeface="Apple LiSung" charset="-120"/>
                          <a:ea typeface="Apple LiSung" charset="-120"/>
                          <a:cs typeface="Calibri" charset="0"/>
                        </a:rPr>
                        <a:t>Site</a:t>
                      </a:r>
                      <a:endParaRPr lang="en-US" sz="14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dirty="0" err="1">
                          <a:solidFill>
                            <a:srgbClr val="000000"/>
                          </a:solidFill>
                          <a:latin typeface="Apple LiSung" charset="-120"/>
                          <a:ea typeface="Apple LiSung" charset="-120"/>
                          <a:cs typeface="Calibri" charset="0"/>
                        </a:rPr>
                        <a:t>ntaxa</a:t>
                      </a:r>
                      <a:endParaRPr lang="en-US" sz="14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dirty="0">
                          <a:solidFill>
                            <a:srgbClr val="000000"/>
                          </a:solidFill>
                          <a:latin typeface="Apple LiSung" charset="-120"/>
                          <a:ea typeface="Apple LiSung" charset="-120"/>
                          <a:cs typeface="Calibri" charset="0"/>
                        </a:rPr>
                        <a:t>SES-</a:t>
                      </a:r>
                      <a:r>
                        <a:rPr sz="1400" b="1" dirty="0" err="1">
                          <a:solidFill>
                            <a:srgbClr val="000000"/>
                          </a:solidFill>
                          <a:latin typeface="Apple LiSung" charset="-120"/>
                          <a:ea typeface="Apple LiSung" charset="-120"/>
                          <a:cs typeface="Calibri" charset="0"/>
                        </a:rPr>
                        <a:t>PDt</a:t>
                      </a:r>
                      <a:endParaRPr lang="en-US" sz="14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dirty="0" err="1">
                          <a:solidFill>
                            <a:srgbClr val="000000"/>
                          </a:solidFill>
                          <a:latin typeface="Apple LiSung" charset="-120"/>
                          <a:ea typeface="Apple LiSung" charset="-120"/>
                          <a:cs typeface="Calibri" charset="0"/>
                        </a:rPr>
                        <a:t>NRIt</a:t>
                      </a:r>
                      <a:endParaRPr lang="en-US" sz="14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dirty="0" err="1">
                          <a:solidFill>
                            <a:srgbClr val="000000"/>
                          </a:solidFill>
                          <a:latin typeface="Apple LiSung" charset="-120"/>
                          <a:ea typeface="Apple LiSung" charset="-120"/>
                          <a:cs typeface="Calibri" charset="0"/>
                        </a:rPr>
                        <a:t>NTIt</a:t>
                      </a:r>
                      <a:endParaRPr lang="en-US" sz="1400" b="1" dirty="0">
                        <a:solidFill>
                          <a:srgbClr val="000000"/>
                        </a:solidFill>
                        <a:latin typeface="Apple LiSung" charset="-120"/>
                        <a:ea typeface="Apple LiSung" charset="-120"/>
                        <a:cs typeface="Calibri" charset="0"/>
                      </a:endParaRPr>
                    </a:p>
                  </a:txBody>
                  <a:tcPr marL="0" marR="0" marT="0" marB="0" anchor="ctr"/>
                </a:tc>
                <a:extLst>
                  <a:ext uri="{0D108BD9-81ED-4DB2-BD59-A6C34878D82A}">
                    <a16:rowId xmlns="" xmlns:a16="http://schemas.microsoft.com/office/drawing/2014/main" val="10000"/>
                  </a:ext>
                </a:extLst>
              </a:tr>
              <a:tr h="36576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Changbai</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1140</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-8.92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1.10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5.50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1"/>
                  </a:ext>
                </a:extLst>
              </a:tr>
              <a:tr h="36576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Dongling</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773</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-7.58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-0.41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5.81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2"/>
                  </a:ext>
                </a:extLst>
              </a:tr>
              <a:tr h="36576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Shennong</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1559</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-1.57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-0.80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2.44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3"/>
                  </a:ext>
                </a:extLst>
              </a:tr>
              <a:tr h="32004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dirty="0" err="1">
                          <a:solidFill>
                            <a:srgbClr val="000000"/>
                          </a:solidFill>
                          <a:latin typeface="Apple LiSung" charset="-120"/>
                          <a:ea typeface="Apple LiSung" charset="-120"/>
                          <a:cs typeface="Calibri" charset="0"/>
                        </a:rPr>
                        <a:t>Tianmu</a:t>
                      </a:r>
                      <a:endParaRPr lang="en-US" sz="14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1188</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-0.63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0.80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1.90 </a:t>
                      </a:r>
                      <a:endParaRPr lang="en-US" sz="14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4"/>
                  </a:ext>
                </a:extLst>
              </a:tr>
              <a:tr h="32004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Gutian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1209</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0.56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-0.89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0.17 </a:t>
                      </a:r>
                      <a:endParaRPr lang="en-US" sz="14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5"/>
                  </a:ext>
                </a:extLst>
              </a:tr>
              <a:tr h="457200">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White_Mountain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254</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-3.49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FF0000"/>
                          </a:solidFill>
                          <a:latin typeface="Apple LiSung" charset="-120"/>
                          <a:ea typeface="Apple LiSung" charset="-120"/>
                          <a:cs typeface="Calibri" charset="0"/>
                        </a:rPr>
                        <a:t>-2.64 </a:t>
                      </a:r>
                      <a:endParaRPr lang="en-US" sz="1400" b="1">
                        <a:solidFill>
                          <a:srgbClr val="FF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2.79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6"/>
                  </a:ext>
                </a:extLst>
              </a:tr>
              <a:tr h="320040">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Havard</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897</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-6.34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-0.35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4.82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7"/>
                  </a:ext>
                </a:extLst>
              </a:tr>
              <a:tr h="457200">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Mountain_Lake</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dirty="0">
                          <a:solidFill>
                            <a:srgbClr val="000000"/>
                          </a:solidFill>
                          <a:latin typeface="Apple LiSung" charset="-120"/>
                          <a:ea typeface="Apple LiSung" charset="-120"/>
                          <a:cs typeface="Calibri" charset="0"/>
                        </a:rPr>
                        <a:t>381</a:t>
                      </a:r>
                      <a:endParaRPr lang="en-US" sz="14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-3.61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-0.69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3.60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8"/>
                  </a:ext>
                </a:extLst>
              </a:tr>
              <a:tr h="319563">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Coweeta</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681</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-5.35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2.05 </a:t>
                      </a:r>
                      <a:endParaRPr lang="en-US" sz="1400" b="1">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4.18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9"/>
                  </a:ext>
                </a:extLst>
              </a:tr>
              <a:tr h="365760">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Talladega</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533</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-2.89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1.17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1.94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10"/>
                  </a:ext>
                </a:extLst>
              </a:tr>
              <a:tr h="319563">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Ordway</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749</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-5.23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1.41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dirty="0">
                          <a:solidFill>
                            <a:srgbClr val="00B050"/>
                          </a:solidFill>
                          <a:latin typeface="Apple LiSung" charset="-120"/>
                          <a:ea typeface="Apple LiSung" charset="-120"/>
                          <a:cs typeface="Calibri" charset="0"/>
                        </a:rPr>
                        <a:t>4.28 </a:t>
                      </a:r>
                      <a:endParaRPr lang="en-US" sz="1400" b="1" dirty="0">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11"/>
                  </a:ext>
                </a:extLst>
              </a:tr>
            </a:tbl>
          </a:graphicData>
        </a:graphic>
      </p:graphicFrame>
      <p:sp>
        <p:nvSpPr>
          <p:cNvPr id="17" name="Text Box 16"/>
          <p:cNvSpPr txBox="1"/>
          <p:nvPr/>
        </p:nvSpPr>
        <p:spPr>
          <a:xfrm>
            <a:off x="466726" y="5086096"/>
            <a:ext cx="3562826" cy="415242"/>
          </a:xfrm>
          <a:prstGeom prst="rect">
            <a:avLst/>
          </a:prstGeom>
          <a:noFill/>
        </p:spPr>
        <p:txBody>
          <a:bodyPr wrap="square" rtlCol="0">
            <a:spAutoFit/>
          </a:bodyPr>
          <a:lstStyle/>
          <a:p>
            <a:r>
              <a:rPr lang="en-US" sz="1049" b="1" dirty="0">
                <a:solidFill>
                  <a:srgbClr val="FF0000"/>
                </a:solidFill>
                <a:latin typeface="Apple LiSung" charset="-120"/>
                <a:ea typeface="Apple LiSung" charset="-120"/>
              </a:rPr>
              <a:t>Red: significant </a:t>
            </a:r>
            <a:r>
              <a:rPr lang="en-US" sz="1049" b="1" dirty="0">
                <a:solidFill>
                  <a:srgbClr val="FF0000"/>
                </a:solidFill>
                <a:latin typeface="Apple LiSung" charset="-120"/>
                <a:ea typeface="Apple LiSung" charset="-120"/>
                <a:sym typeface="+mn-ea"/>
              </a:rPr>
              <a:t>over-dispersion </a:t>
            </a:r>
            <a:endParaRPr lang="en-US" sz="1049" b="1" dirty="0" smtClean="0">
              <a:solidFill>
                <a:srgbClr val="FF0000"/>
              </a:solidFill>
              <a:latin typeface="Apple LiSung" charset="-120"/>
              <a:ea typeface="Apple LiSung" charset="-120"/>
              <a:sym typeface="+mn-ea"/>
            </a:endParaRPr>
          </a:p>
          <a:p>
            <a:r>
              <a:rPr lang="en-US" sz="1049" b="1" dirty="0" smtClean="0">
                <a:solidFill>
                  <a:srgbClr val="00B050"/>
                </a:solidFill>
                <a:latin typeface="Apple LiSung" charset="-120"/>
                <a:ea typeface="Apple LiSung" charset="-120"/>
              </a:rPr>
              <a:t>Green</a:t>
            </a:r>
            <a:r>
              <a:rPr lang="en-US" sz="1049" b="1" dirty="0">
                <a:solidFill>
                  <a:srgbClr val="00B050"/>
                </a:solidFill>
                <a:latin typeface="Apple LiSung" charset="-120"/>
                <a:ea typeface="Apple LiSung" charset="-120"/>
              </a:rPr>
              <a:t>: significant </a:t>
            </a:r>
            <a:r>
              <a:rPr lang="en-US" sz="1049" b="1" dirty="0">
                <a:solidFill>
                  <a:srgbClr val="00B050"/>
                </a:solidFill>
                <a:latin typeface="Apple LiSung" charset="-120"/>
                <a:ea typeface="Apple LiSung" charset="-120"/>
                <a:sym typeface="+mn-ea"/>
              </a:rPr>
              <a:t>clustering</a:t>
            </a:r>
          </a:p>
        </p:txBody>
      </p:sp>
      <p:sp>
        <p:nvSpPr>
          <p:cNvPr id="3" name="TextBox 2"/>
          <p:cNvSpPr txBox="1"/>
          <p:nvPr/>
        </p:nvSpPr>
        <p:spPr>
          <a:xfrm>
            <a:off x="466726" y="5776019"/>
            <a:ext cx="7991474"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Overall clustering; White Mountain over-dispersion</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18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2105237039"/>
              </p:ext>
            </p:extLst>
          </p:nvPr>
        </p:nvGraphicFramePr>
        <p:xfrm>
          <a:off x="426719" y="762477"/>
          <a:ext cx="8343894" cy="4266724"/>
        </p:xfrm>
        <a:graphic>
          <a:graphicData uri="http://schemas.openxmlformats.org/drawingml/2006/table">
            <a:tbl>
              <a:tblPr firstRow="1" bandRow="1">
                <a:tableStyleId>{5C22544A-7EE6-4342-B048-85BDC9FD1C3A}</a:tableStyleId>
              </a:tblPr>
              <a:tblGrid>
                <a:gridCol w="2011681">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257300">
                  <a:extLst>
                    <a:ext uri="{9D8B030D-6E8A-4147-A177-3AD203B41FA5}">
                      <a16:colId xmlns="" xmlns:a16="http://schemas.microsoft.com/office/drawing/2014/main" val="20002"/>
                    </a:ext>
                  </a:extLst>
                </a:gridCol>
                <a:gridCol w="1428750">
                  <a:extLst>
                    <a:ext uri="{9D8B030D-6E8A-4147-A177-3AD203B41FA5}">
                      <a16:colId xmlns="" xmlns:a16="http://schemas.microsoft.com/office/drawing/2014/main" val="20003"/>
                    </a:ext>
                  </a:extLst>
                </a:gridCol>
                <a:gridCol w="1114425">
                  <a:extLst>
                    <a:ext uri="{9D8B030D-6E8A-4147-A177-3AD203B41FA5}">
                      <a16:colId xmlns="" xmlns:a16="http://schemas.microsoft.com/office/drawing/2014/main" val="20004"/>
                    </a:ext>
                  </a:extLst>
                </a:gridCol>
                <a:gridCol w="1007738">
                  <a:extLst>
                    <a:ext uri="{9D8B030D-6E8A-4147-A177-3AD203B41FA5}">
                      <a16:colId xmlns="" xmlns:a16="http://schemas.microsoft.com/office/drawing/2014/main" val="20005"/>
                    </a:ext>
                  </a:extLst>
                </a:gridCol>
              </a:tblGrid>
              <a:tr h="274320">
                <a:tc>
                  <a:txBody>
                    <a:bodyPr/>
                    <a:lstStyle/>
                    <a:p>
                      <a:pPr indent="0">
                        <a:buNone/>
                      </a:pPr>
                      <a:r>
                        <a:rPr sz="1600" b="1">
                          <a:solidFill>
                            <a:srgbClr val="000000"/>
                          </a:solidFill>
                          <a:latin typeface="Apple LiSung" charset="-120"/>
                          <a:ea typeface="Apple LiSung" charset="-120"/>
                          <a:cs typeface="Calibri" charset="0"/>
                        </a:rPr>
                        <a:t>Category</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ntaxa</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PD</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SES-PD</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NRI</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NTI</a:t>
                      </a:r>
                      <a:endParaRPr lang="en-US" sz="1600" b="1">
                        <a:solidFill>
                          <a:srgbClr val="00000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0"/>
                  </a:ext>
                </a:extLst>
              </a:tr>
              <a:tr h="469106">
                <a:tc>
                  <a:txBody>
                    <a:bodyPr/>
                    <a:lstStyle/>
                    <a:p>
                      <a:pPr indent="0">
                        <a:buNone/>
                      </a:pPr>
                      <a:r>
                        <a:rPr sz="1600" b="1">
                          <a:solidFill>
                            <a:schemeClr val="tx1"/>
                          </a:solidFill>
                          <a:effectLst/>
                          <a:latin typeface="Apple LiSung" charset="-120"/>
                          <a:ea typeface="Apple LiSung" charset="-120"/>
                          <a:cs typeface="Calibri" charset="0"/>
                        </a:rPr>
                        <a:t>CN</a:t>
                      </a:r>
                      <a:endParaRPr lang="en-US" sz="1600" b="1">
                        <a:solidFill>
                          <a:schemeClr val="tx1"/>
                        </a:solidFill>
                        <a:effectLst/>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3667 </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66034.38 </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chemeClr val="tx1"/>
                          </a:solidFill>
                          <a:latin typeface="Apple LiSung" charset="-120"/>
                          <a:ea typeface="Apple LiSung" charset="-120"/>
                          <a:cs typeface="Calibri" charset="0"/>
                        </a:rPr>
                        <a:t>-2.7</a:t>
                      </a:r>
                      <a:r>
                        <a:rPr lang="en-US" sz="1600" b="1">
                          <a:solidFill>
                            <a:schemeClr val="tx1"/>
                          </a:solidFill>
                          <a:latin typeface="Apple LiSung" charset="-120"/>
                          <a:ea typeface="Apple LiSung" charset="-120"/>
                          <a:cs typeface="Calibri" charset="0"/>
                        </a:rPr>
                        <a:t>1</a:t>
                      </a: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-0.5</a:t>
                      </a:r>
                      <a:r>
                        <a:rPr lang="en-US" sz="1600" b="1">
                          <a:solidFill>
                            <a:srgbClr val="000000"/>
                          </a:solidFill>
                          <a:latin typeface="Apple LiSung" charset="-120"/>
                          <a:ea typeface="Apple LiSung" charset="-120"/>
                          <a:cs typeface="Calibri" charset="0"/>
                        </a:rPr>
                        <a:t>8</a:t>
                      </a:r>
                      <a:r>
                        <a:rPr sz="1600" b="1">
                          <a:solidFill>
                            <a:srgbClr val="000000"/>
                          </a:solidFill>
                          <a:latin typeface="Apple LiSung" charset="-120"/>
                          <a:ea typeface="Apple LiSung" charset="-120"/>
                          <a:cs typeface="Calibri" charset="0"/>
                        </a:rPr>
                        <a:t> </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B050"/>
                          </a:solidFill>
                          <a:latin typeface="Apple LiSung" charset="-120"/>
                          <a:ea typeface="Apple LiSung" charset="-120"/>
                          <a:cs typeface="Calibri" charset="0"/>
                        </a:rPr>
                        <a:t>2.0</a:t>
                      </a:r>
                      <a:r>
                        <a:rPr lang="en-US" sz="1600" b="1">
                          <a:solidFill>
                            <a:srgbClr val="00B050"/>
                          </a:solidFill>
                          <a:latin typeface="Apple LiSung" charset="-120"/>
                          <a:ea typeface="Apple LiSung" charset="-120"/>
                          <a:cs typeface="Calibri" charset="0"/>
                        </a:rPr>
                        <a:t>8</a:t>
                      </a:r>
                      <a:r>
                        <a:rPr sz="1600" b="1">
                          <a:solidFill>
                            <a:srgbClr val="00B050"/>
                          </a:solidFill>
                          <a:latin typeface="Apple LiSung" charset="-120"/>
                          <a:ea typeface="Apple LiSung" charset="-120"/>
                          <a:cs typeface="Calibri" charset="0"/>
                        </a:rPr>
                        <a:t> </a:t>
                      </a:r>
                      <a:endParaRPr lang="en-US" sz="1600" b="1">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1"/>
                  </a:ext>
                </a:extLst>
              </a:tr>
              <a:tr h="469106">
                <a:tc>
                  <a:txBody>
                    <a:bodyPr/>
                    <a:lstStyle/>
                    <a:p>
                      <a:pPr indent="0">
                        <a:buNone/>
                      </a:pPr>
                      <a:r>
                        <a:rPr sz="1600" b="1">
                          <a:solidFill>
                            <a:schemeClr val="tx1"/>
                          </a:solidFill>
                          <a:effectLst/>
                          <a:latin typeface="Apple LiSung" charset="-120"/>
                          <a:ea typeface="Apple LiSung" charset="-120"/>
                          <a:cs typeface="Calibri" charset="0"/>
                        </a:rPr>
                        <a:t>US</a:t>
                      </a:r>
                      <a:endParaRPr lang="en-US" sz="1600" b="1">
                        <a:solidFill>
                          <a:schemeClr val="tx1"/>
                        </a:solidFill>
                        <a:effectLst/>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2194 </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44617.83</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chemeClr val="tx1"/>
                          </a:solidFill>
                          <a:latin typeface="Apple LiSung" charset="-120"/>
                          <a:ea typeface="Apple LiSung" charset="-120"/>
                          <a:cs typeface="Calibri" charset="0"/>
                        </a:rPr>
                        <a:t>-6.40</a:t>
                      </a:r>
                      <a:endParaRPr lang="en-US" sz="16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600" b="1" dirty="0">
                          <a:solidFill>
                            <a:srgbClr val="000000"/>
                          </a:solidFill>
                          <a:latin typeface="Apple LiSung" charset="-120"/>
                          <a:ea typeface="Apple LiSung" charset="-120"/>
                          <a:cs typeface="Calibri" charset="0"/>
                        </a:rPr>
                        <a:t>1.28 </a:t>
                      </a:r>
                      <a:endParaRPr lang="en-US" sz="16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dirty="0">
                          <a:solidFill>
                            <a:srgbClr val="00B050"/>
                          </a:solidFill>
                          <a:latin typeface="Apple LiSung" charset="-120"/>
                          <a:ea typeface="Apple LiSung" charset="-120"/>
                          <a:cs typeface="Calibri" charset="0"/>
                        </a:rPr>
                        <a:t>4.94 </a:t>
                      </a:r>
                      <a:endParaRPr lang="en-US" sz="1600" b="1" dirty="0">
                        <a:solidFill>
                          <a:srgbClr val="00B050"/>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2"/>
                  </a:ext>
                </a:extLst>
              </a:tr>
              <a:tr h="469106">
                <a:tc>
                  <a:txBody>
                    <a:bodyPr/>
                    <a:lstStyle/>
                    <a:p>
                      <a:pPr indent="0">
                        <a:buNone/>
                      </a:pPr>
                      <a:r>
                        <a:rPr sz="1600" b="1">
                          <a:solidFill>
                            <a:srgbClr val="000000"/>
                          </a:solidFill>
                          <a:latin typeface="Apple LiSung" charset="-120"/>
                          <a:ea typeface="Apple LiSung" charset="-120"/>
                          <a:cs typeface="Apple LiSung" charset="-120"/>
                        </a:rPr>
                        <a:t>Disjunct-total</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395</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9451.63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-14.68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-6.41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12.55 </a:t>
                      </a:r>
                      <a:endParaRPr lang="en-US" sz="1600" b="1">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 xmlns:a16="http://schemas.microsoft.com/office/drawing/2014/main" val="10003"/>
                  </a:ext>
                </a:extLst>
              </a:tr>
              <a:tr h="548640">
                <a:tc>
                  <a:txBody>
                    <a:bodyPr/>
                    <a:lstStyle/>
                    <a:p>
                      <a:pPr indent="0">
                        <a:buNone/>
                      </a:pPr>
                      <a:r>
                        <a:rPr sz="1600" b="1">
                          <a:solidFill>
                            <a:srgbClr val="000000"/>
                          </a:solidFill>
                          <a:latin typeface="Apple LiSung" charset="-120"/>
                          <a:ea typeface="Apple LiSung" charset="-120"/>
                          <a:cs typeface="Apple LiSung" charset="-120"/>
                        </a:rPr>
                        <a:t>Nondisjunct-total</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5213</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83492.60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-4.25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10.08 </a:t>
                      </a:r>
                      <a:endParaRPr lang="en-US" sz="1600" b="1">
                        <a:solidFill>
                          <a:srgbClr val="00B050"/>
                        </a:solidFill>
                        <a:latin typeface="Apple LiSung" charset="-120"/>
                        <a:ea typeface="Apple LiSung" charset="-120"/>
                        <a:cs typeface="Apple LiSung" charset="-120"/>
                      </a:endParaRPr>
                    </a:p>
                  </a:txBody>
                  <a:tcPr marL="0" marR="0" marT="0" marB="0" anchor="b"/>
                </a:tc>
                <a:tc>
                  <a:txBody>
                    <a:bodyPr/>
                    <a:lstStyle/>
                    <a:p>
                      <a:pPr indent="0">
                        <a:buNone/>
                      </a:pPr>
                      <a:r>
                        <a:rPr sz="1600" b="1">
                          <a:solidFill>
                            <a:schemeClr val="tx1"/>
                          </a:solidFill>
                          <a:latin typeface="Apple LiSung" charset="-120"/>
                          <a:ea typeface="Apple LiSung" charset="-120"/>
                          <a:cs typeface="Apple LiSung" charset="-120"/>
                        </a:rPr>
                        <a:t>0.47 </a:t>
                      </a:r>
                      <a:endParaRPr lang="en-US" sz="1600" b="1">
                        <a:solidFill>
                          <a:schemeClr val="tx1"/>
                        </a:solidFill>
                        <a:latin typeface="Apple LiSung" charset="-120"/>
                        <a:ea typeface="Apple LiSung" charset="-120"/>
                        <a:cs typeface="Apple LiSung" charset="-120"/>
                      </a:endParaRPr>
                    </a:p>
                  </a:txBody>
                  <a:tcPr marL="0" marR="0" marT="0" marB="0" anchor="b"/>
                </a:tc>
                <a:extLst>
                  <a:ext uri="{0D108BD9-81ED-4DB2-BD59-A6C34878D82A}">
                    <a16:rowId xmlns="" xmlns:a16="http://schemas.microsoft.com/office/drawing/2014/main" val="10004"/>
                  </a:ext>
                </a:extLst>
              </a:tr>
              <a:tr h="469583">
                <a:tc>
                  <a:txBody>
                    <a:bodyPr/>
                    <a:lstStyle/>
                    <a:p>
                      <a:pPr indent="0">
                        <a:buNone/>
                      </a:pPr>
                      <a:r>
                        <a:rPr sz="1600" b="1">
                          <a:solidFill>
                            <a:srgbClr val="000000"/>
                          </a:solidFill>
                          <a:latin typeface="Apple LiSung" charset="-120"/>
                          <a:ea typeface="Apple LiSung" charset="-120"/>
                          <a:cs typeface="Apple LiSung" charset="-120"/>
                        </a:rPr>
                        <a:t>Disjunct-CN</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263</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7649.42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-12.46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-2.03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9.68 </a:t>
                      </a:r>
                      <a:endParaRPr lang="en-US" sz="1600" b="1">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 xmlns:a16="http://schemas.microsoft.com/office/drawing/2014/main" val="10005"/>
                  </a:ext>
                </a:extLst>
              </a:tr>
              <a:tr h="548640">
                <a:tc>
                  <a:txBody>
                    <a:bodyPr/>
                    <a:lstStyle/>
                    <a:p>
                      <a:pPr indent="0">
                        <a:buNone/>
                      </a:pPr>
                      <a:r>
                        <a:rPr sz="1600" b="1">
                          <a:solidFill>
                            <a:srgbClr val="000000"/>
                          </a:solidFill>
                          <a:latin typeface="Apple LiSung" charset="-120"/>
                          <a:ea typeface="Apple LiSung" charset="-120"/>
                          <a:cs typeface="Apple LiSung" charset="-120"/>
                        </a:rPr>
                        <a:t>Nondisjunct-CN</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3404</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62029.77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-4.32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4.99 </a:t>
                      </a:r>
                      <a:endParaRPr lang="en-US" sz="1600" b="1">
                        <a:solidFill>
                          <a:srgbClr val="00B050"/>
                        </a:solidFill>
                        <a:latin typeface="Apple LiSung" charset="-120"/>
                        <a:ea typeface="Apple LiSung" charset="-120"/>
                        <a:cs typeface="Apple LiSung" charset="-120"/>
                      </a:endParaRPr>
                    </a:p>
                  </a:txBody>
                  <a:tcPr marL="0" marR="0" marT="0" marB="0" anchor="b"/>
                </a:tc>
                <a:tc>
                  <a:txBody>
                    <a:bodyPr/>
                    <a:lstStyle/>
                    <a:p>
                      <a:pPr indent="0">
                        <a:buNone/>
                      </a:pPr>
                      <a:r>
                        <a:rPr sz="1600" b="1">
                          <a:solidFill>
                            <a:schemeClr val="tx1"/>
                          </a:solidFill>
                          <a:latin typeface="Apple LiSung" charset="-120"/>
                          <a:ea typeface="Apple LiSung" charset="-120"/>
                          <a:cs typeface="Apple LiSung" charset="-120"/>
                        </a:rPr>
                        <a:t>0.98</a:t>
                      </a:r>
                      <a:r>
                        <a:rPr sz="1600" b="1">
                          <a:solidFill>
                            <a:srgbClr val="00B050"/>
                          </a:solidFill>
                          <a:latin typeface="Apple LiSung" charset="-120"/>
                          <a:ea typeface="Apple LiSung" charset="-120"/>
                          <a:cs typeface="Apple LiSung" charset="-120"/>
                        </a:rPr>
                        <a:t> </a:t>
                      </a:r>
                      <a:endParaRPr lang="en-US" sz="1600" b="1">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 xmlns:a16="http://schemas.microsoft.com/office/drawing/2014/main" val="10006"/>
                  </a:ext>
                </a:extLst>
              </a:tr>
              <a:tr h="469583">
                <a:tc>
                  <a:txBody>
                    <a:bodyPr/>
                    <a:lstStyle/>
                    <a:p>
                      <a:pPr indent="0">
                        <a:buNone/>
                      </a:pPr>
                      <a:r>
                        <a:rPr sz="1600" b="1">
                          <a:solidFill>
                            <a:srgbClr val="000000"/>
                          </a:solidFill>
                          <a:latin typeface="Apple LiSung" charset="-120"/>
                          <a:ea typeface="Apple LiSung" charset="-120"/>
                          <a:cs typeface="Apple LiSung" charset="-120"/>
                        </a:rPr>
                        <a:t>Disjunct-US</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145</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6595.21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-4.21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-6.82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4.76 </a:t>
                      </a:r>
                      <a:endParaRPr lang="en-US" sz="1600" b="1">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 xmlns:a16="http://schemas.microsoft.com/office/drawing/2014/main" val="10007"/>
                  </a:ext>
                </a:extLst>
              </a:tr>
              <a:tr h="548640">
                <a:tc>
                  <a:txBody>
                    <a:bodyPr/>
                    <a:lstStyle/>
                    <a:p>
                      <a:pPr indent="0">
                        <a:buNone/>
                      </a:pPr>
                      <a:r>
                        <a:rPr sz="1600" b="1">
                          <a:solidFill>
                            <a:srgbClr val="000000"/>
                          </a:solidFill>
                          <a:latin typeface="Apple LiSung" charset="-120"/>
                          <a:ea typeface="Apple LiSung" charset="-120"/>
                          <a:cs typeface="Apple LiSung" charset="-120"/>
                        </a:rPr>
                        <a:t>Nondisjunct-US</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2049</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40850.76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dirty="0">
                          <a:solidFill>
                            <a:srgbClr val="FF0000"/>
                          </a:solidFill>
                          <a:latin typeface="Apple LiSung" charset="-120"/>
                          <a:ea typeface="Apple LiSung" charset="-120"/>
                          <a:cs typeface="Apple LiSung" charset="-120"/>
                        </a:rPr>
                        <a:t>-9.51 </a:t>
                      </a:r>
                      <a:endParaRPr lang="en-US" sz="1600" b="1" dirty="0">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9.43 </a:t>
                      </a:r>
                      <a:endParaRPr lang="en-US" sz="1600" b="1">
                        <a:solidFill>
                          <a:srgbClr val="00B050"/>
                        </a:solidFill>
                        <a:latin typeface="Apple LiSung" charset="-120"/>
                        <a:ea typeface="Apple LiSung" charset="-120"/>
                        <a:cs typeface="Apple LiSung" charset="-120"/>
                      </a:endParaRPr>
                    </a:p>
                  </a:txBody>
                  <a:tcPr marL="0" marR="0" marT="0" marB="0" anchor="b"/>
                </a:tc>
                <a:tc>
                  <a:txBody>
                    <a:bodyPr/>
                    <a:lstStyle/>
                    <a:p>
                      <a:pPr indent="0">
                        <a:buNone/>
                      </a:pPr>
                      <a:r>
                        <a:rPr sz="1600" b="1" dirty="0">
                          <a:solidFill>
                            <a:srgbClr val="00B050"/>
                          </a:solidFill>
                          <a:latin typeface="Apple LiSung" charset="-120"/>
                          <a:ea typeface="Apple LiSung" charset="-120"/>
                          <a:cs typeface="Apple LiSung" charset="-120"/>
                        </a:rPr>
                        <a:t>5.42 </a:t>
                      </a:r>
                      <a:endParaRPr lang="en-US" sz="1600" b="1" dirty="0">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 xmlns:a16="http://schemas.microsoft.com/office/drawing/2014/main" val="10008"/>
                  </a:ext>
                </a:extLst>
              </a:tr>
            </a:tbl>
          </a:graphicData>
        </a:graphic>
      </p:graphicFrame>
      <p:sp>
        <p:nvSpPr>
          <p:cNvPr id="17" name="Text Box 16"/>
          <p:cNvSpPr txBox="1"/>
          <p:nvPr/>
        </p:nvSpPr>
        <p:spPr>
          <a:xfrm>
            <a:off x="340994" y="5138266"/>
            <a:ext cx="3562826" cy="415242"/>
          </a:xfrm>
          <a:prstGeom prst="rect">
            <a:avLst/>
          </a:prstGeom>
          <a:noFill/>
        </p:spPr>
        <p:txBody>
          <a:bodyPr wrap="square" rtlCol="0">
            <a:spAutoFit/>
          </a:bodyPr>
          <a:lstStyle/>
          <a:p>
            <a:r>
              <a:rPr lang="en-US" sz="1049" b="1" dirty="0">
                <a:solidFill>
                  <a:srgbClr val="FF0000"/>
                </a:solidFill>
                <a:latin typeface="Apple LiSung" charset="-120"/>
                <a:ea typeface="Apple LiSung" charset="-120"/>
              </a:rPr>
              <a:t>Red: significant </a:t>
            </a:r>
            <a:r>
              <a:rPr lang="en-US" sz="1049" b="1" dirty="0">
                <a:solidFill>
                  <a:srgbClr val="FF0000"/>
                </a:solidFill>
                <a:latin typeface="Apple LiSung" charset="-120"/>
                <a:ea typeface="Apple LiSung" charset="-120"/>
                <a:sym typeface="+mn-ea"/>
              </a:rPr>
              <a:t>over-dispersion </a:t>
            </a:r>
            <a:endParaRPr lang="en-US" sz="1049" b="1" dirty="0" smtClean="0">
              <a:solidFill>
                <a:srgbClr val="FF0000"/>
              </a:solidFill>
              <a:latin typeface="Apple LiSung" charset="-120"/>
              <a:ea typeface="Apple LiSung" charset="-120"/>
              <a:sym typeface="+mn-ea"/>
            </a:endParaRPr>
          </a:p>
          <a:p>
            <a:r>
              <a:rPr lang="en-US" sz="1049" b="1" dirty="0" smtClean="0">
                <a:solidFill>
                  <a:srgbClr val="00B050"/>
                </a:solidFill>
                <a:latin typeface="Apple LiSung" charset="-120"/>
                <a:ea typeface="Apple LiSung" charset="-120"/>
              </a:rPr>
              <a:t>Green</a:t>
            </a:r>
            <a:r>
              <a:rPr lang="en-US" sz="1049" b="1" dirty="0">
                <a:solidFill>
                  <a:srgbClr val="00B050"/>
                </a:solidFill>
                <a:latin typeface="Apple LiSung" charset="-120"/>
                <a:ea typeface="Apple LiSung" charset="-120"/>
              </a:rPr>
              <a:t>: significant </a:t>
            </a:r>
            <a:r>
              <a:rPr lang="en-US" sz="1049" b="1" dirty="0">
                <a:solidFill>
                  <a:srgbClr val="00B050"/>
                </a:solidFill>
                <a:latin typeface="Apple LiSung" charset="-120"/>
                <a:ea typeface="Apple LiSung" charset="-120"/>
                <a:sym typeface="+mn-ea"/>
              </a:rPr>
              <a:t>clustering</a:t>
            </a:r>
          </a:p>
        </p:txBody>
      </p:sp>
      <p:sp>
        <p:nvSpPr>
          <p:cNvPr id="5" name="TextBox 4"/>
          <p:cNvSpPr txBox="1"/>
          <p:nvPr/>
        </p:nvSpPr>
        <p:spPr>
          <a:xfrm>
            <a:off x="466726" y="5776019"/>
            <a:ext cx="7991474"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Overall clustering; Disjunct taxa over-dispersion</a:t>
            </a:r>
            <a:endParaRPr lang="en-US" sz="2800" dirty="0">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5357" y="712616"/>
            <a:ext cx="7496143" cy="2346607"/>
          </a:xfrm>
        </p:spPr>
        <p:txBody>
          <a:bodyPr>
            <a:normAutofit/>
          </a:bodyPr>
          <a:lstStyle/>
          <a:p>
            <a:r>
              <a:rPr lang="en-US" b="1" dirty="0" smtClean="0">
                <a:latin typeface="Apple LiSung" charset="-120"/>
                <a:ea typeface="Apple LiSung" charset="-120"/>
              </a:rPr>
              <a:t>Genus level phylogeny with Target Enrichment data</a:t>
            </a:r>
            <a:endParaRPr lang="en-US" b="1" dirty="0">
              <a:latin typeface="Apple LiSung" charset="-120"/>
              <a:ea typeface="Apple LiSung" charset="-120"/>
            </a:endParaRPr>
          </a:p>
        </p:txBody>
      </p:sp>
      <p:sp>
        <p:nvSpPr>
          <p:cNvPr id="6" name="Text Box 3"/>
          <p:cNvSpPr txBox="1"/>
          <p:nvPr/>
        </p:nvSpPr>
        <p:spPr>
          <a:xfrm>
            <a:off x="892492" y="3228934"/>
            <a:ext cx="7261163" cy="2267287"/>
          </a:xfrm>
          <a:prstGeom prst="rect">
            <a:avLst/>
          </a:prstGeom>
          <a:noFill/>
        </p:spPr>
        <p:txBody>
          <a:bodyPr wrap="square" rtlCol="0">
            <a:spAutoFit/>
          </a:bodyPr>
          <a:lstStyle/>
          <a:p>
            <a:pPr lvl="1">
              <a:lnSpc>
                <a:spcPct val="150000"/>
              </a:lnSpc>
            </a:pPr>
            <a:r>
              <a:rPr lang="en-US" sz="3200" b="1" dirty="0" smtClean="0"/>
              <a:t>353 nuclear genes</a:t>
            </a:r>
          </a:p>
          <a:p>
            <a:pPr lvl="1">
              <a:lnSpc>
                <a:spcPct val="150000"/>
              </a:lnSpc>
            </a:pPr>
            <a:r>
              <a:rPr lang="en-US" sz="3200" b="1" dirty="0" smtClean="0"/>
              <a:t>130 (Soltis) + 150 (ZYP) </a:t>
            </a:r>
            <a:r>
              <a:rPr lang="en-US" sz="3200" b="1" dirty="0" smtClean="0"/>
              <a:t>+</a:t>
            </a:r>
          </a:p>
          <a:p>
            <a:pPr lvl="1">
              <a:lnSpc>
                <a:spcPct val="150000"/>
              </a:lnSpc>
            </a:pPr>
            <a:r>
              <a:rPr lang="en-US" sz="3200" b="1" smtClean="0"/>
              <a:t>96 </a:t>
            </a:r>
            <a:r>
              <a:rPr lang="en-US" sz="3200" b="1" dirty="0" smtClean="0"/>
              <a:t>(Jenney) + CZD (86) </a:t>
            </a:r>
            <a:endParaRPr lang="en-US" sz="3200" b="1" dirty="0"/>
          </a:p>
        </p:txBody>
      </p:sp>
      <p:sp>
        <p:nvSpPr>
          <p:cNvPr id="4" name="Subtitle 2"/>
          <p:cNvSpPr txBox="1">
            <a:spLocks/>
          </p:cNvSpPr>
          <p:nvPr/>
        </p:nvSpPr>
        <p:spPr>
          <a:xfrm>
            <a:off x="6435118" y="5332548"/>
            <a:ext cx="2382375" cy="1002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latin typeface="Calibri" panose="020F0502020204030204" pitchFamily="34" charset="0"/>
                <a:ea typeface="Apple LiSung" charset="-120"/>
                <a:cs typeface="Calibri" panose="020F0502020204030204" pitchFamily="34" charset="0"/>
              </a:rPr>
              <a:t>Miao  Sun</a:t>
            </a:r>
          </a:p>
          <a:p>
            <a:pPr marL="0" indent="0">
              <a:buNone/>
            </a:pPr>
            <a:r>
              <a:rPr lang="en-US" sz="2000" dirty="0" smtClean="0">
                <a:latin typeface="Calibri" panose="020F0502020204030204" pitchFamily="34" charset="0"/>
                <a:ea typeface="Apple LiSung" charset="-120"/>
                <a:cs typeface="Calibri" panose="020F0502020204030204" pitchFamily="34" charset="0"/>
              </a:rPr>
              <a:t>J</a:t>
            </a:r>
            <a:r>
              <a:rPr lang="en-US" altLang="zh-CN" sz="2000" dirty="0" smtClean="0">
                <a:latin typeface="Calibri" panose="020F0502020204030204" pitchFamily="34" charset="0"/>
                <a:ea typeface="Apple LiSung" charset="-120"/>
                <a:cs typeface="Calibri" panose="020F0502020204030204" pitchFamily="34" charset="0"/>
              </a:rPr>
              <a:t>uly</a:t>
            </a:r>
            <a:r>
              <a:rPr lang="en-US" sz="2000" dirty="0" smtClean="0">
                <a:latin typeface="Calibri" panose="020F0502020204030204" pitchFamily="34" charset="0"/>
                <a:ea typeface="Apple LiSung" charset="-120"/>
                <a:cs typeface="Calibri" panose="020F0502020204030204" pitchFamily="34" charset="0"/>
              </a:rPr>
              <a:t> 02, 20</a:t>
            </a:r>
            <a:r>
              <a:rPr lang="en-US" sz="2000" dirty="0" smtClean="0">
                <a:latin typeface="Calibri" panose="020F0502020204030204" pitchFamily="34" charset="0"/>
                <a:ea typeface="Apple LiSung" charset="-120"/>
                <a:cs typeface="Calibri" panose="020F0502020204030204" pitchFamily="34" charset="0"/>
                <a:sym typeface="+mn-ea"/>
              </a:rPr>
              <a:t>19</a:t>
            </a:r>
            <a:endParaRPr lang="en-US" sz="2000" dirty="0">
              <a:latin typeface="Calibri" panose="020F0502020204030204" pitchFamily="34" charset="0"/>
              <a:ea typeface="Apple LiSung" charset="-120"/>
              <a:cs typeface="Calibri" panose="020F0502020204030204" pitchFamily="34" charset="0"/>
            </a:endParaRPr>
          </a:p>
        </p:txBody>
      </p:sp>
    </p:spTree>
    <p:extLst>
      <p:ext uri="{BB962C8B-B14F-4D97-AF65-F5344CB8AC3E}">
        <p14:creationId xmlns:p14="http://schemas.microsoft.com/office/powerpoint/2010/main" val="546374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workflow</a:t>
            </a:r>
            <a:endParaRPr kumimoji="1" lang="zh-CN" altLang="en-US" dirty="0"/>
          </a:p>
        </p:txBody>
      </p:sp>
      <p:sp>
        <p:nvSpPr>
          <p:cNvPr id="3" name="内容占位符 2"/>
          <p:cNvSpPr>
            <a:spLocks noGrp="1"/>
          </p:cNvSpPr>
          <p:nvPr>
            <p:ph idx="1"/>
          </p:nvPr>
        </p:nvSpPr>
        <p:spPr>
          <a:xfrm>
            <a:off x="628649" y="1825625"/>
            <a:ext cx="7525007" cy="4351338"/>
          </a:xfrm>
        </p:spPr>
        <p:txBody>
          <a:bodyPr/>
          <a:lstStyle/>
          <a:p>
            <a:r>
              <a:rPr kumimoji="1" lang="en-US" altLang="zh-CN" dirty="0" err="1" smtClean="0"/>
              <a:t>FastQC</a:t>
            </a:r>
            <a:endParaRPr kumimoji="1" lang="en-US" altLang="zh-CN" dirty="0" smtClean="0"/>
          </a:p>
          <a:p>
            <a:r>
              <a:rPr kumimoji="1" lang="en-US" altLang="zh-CN" dirty="0" err="1" smtClean="0"/>
              <a:t>Trimmomatic</a:t>
            </a:r>
            <a:endParaRPr kumimoji="1" lang="en-US" altLang="zh-CN" dirty="0" smtClean="0"/>
          </a:p>
          <a:p>
            <a:r>
              <a:rPr kumimoji="1" lang="en-US" altLang="zh-CN" dirty="0" err="1" smtClean="0"/>
              <a:t>HybPiper</a:t>
            </a:r>
            <a:endParaRPr kumimoji="1" lang="en-US" altLang="zh-CN" dirty="0" smtClean="0"/>
          </a:p>
          <a:p>
            <a:r>
              <a:rPr kumimoji="1" lang="en-US" altLang="zh-CN" dirty="0" err="1" smtClean="0"/>
              <a:t>Mafft</a:t>
            </a:r>
            <a:endParaRPr kumimoji="1" lang="en-US" altLang="zh-CN" dirty="0" smtClean="0"/>
          </a:p>
          <a:p>
            <a:r>
              <a:rPr kumimoji="1" lang="en-US" altLang="zh-CN" dirty="0" err="1" smtClean="0"/>
              <a:t>Phyx</a:t>
            </a:r>
            <a:endParaRPr kumimoji="1" lang="en-US" altLang="zh-CN" dirty="0" smtClean="0"/>
          </a:p>
          <a:p>
            <a:r>
              <a:rPr kumimoji="1" lang="en-US" altLang="zh-CN" dirty="0" err="1" smtClean="0"/>
              <a:t>RAxML</a:t>
            </a:r>
            <a:endParaRPr kumimoji="1" lang="en-US" altLang="zh-CN" dirty="0" smtClean="0"/>
          </a:p>
          <a:p>
            <a:r>
              <a:rPr kumimoji="1" lang="en-US" altLang="zh-CN" dirty="0" err="1" smtClean="0"/>
              <a:t>Github</a:t>
            </a:r>
            <a:r>
              <a:rPr kumimoji="1" lang="en-US" altLang="zh-CN" dirty="0" smtClean="0"/>
              <a:t> (</a:t>
            </a:r>
            <a:r>
              <a:rPr lang="en-US" altLang="zh-CN" dirty="0"/>
              <a:t>https://</a:t>
            </a:r>
            <a:r>
              <a:rPr lang="en-US" altLang="zh-CN" dirty="0" err="1"/>
              <a:t>github.com</a:t>
            </a:r>
            <a:r>
              <a:rPr lang="en-US" altLang="zh-CN" dirty="0"/>
              <a:t>/</a:t>
            </a:r>
            <a:r>
              <a:rPr lang="en-US" altLang="zh-CN" dirty="0" err="1"/>
              <a:t>Cactusolo</a:t>
            </a:r>
            <a:r>
              <a:rPr lang="en-US" altLang="zh-CN" dirty="0"/>
              <a:t>/</a:t>
            </a:r>
            <a:r>
              <a:rPr lang="en-US" altLang="zh-CN" dirty="0" smtClean="0"/>
              <a:t>IESHTSTE</a:t>
            </a:r>
            <a:r>
              <a:rPr kumimoji="1" lang="en-US" altLang="zh-CN" dirty="0" smtClean="0"/>
              <a:t>)</a:t>
            </a:r>
          </a:p>
          <a:p>
            <a:endParaRPr kumimoji="1" lang="en-US" altLang="zh-CN" dirty="0" smtClean="0"/>
          </a:p>
          <a:p>
            <a:endParaRPr kumimoji="1" lang="en-US" altLang="zh-CN" dirty="0" smtClean="0"/>
          </a:p>
          <a:p>
            <a:endParaRPr kumimoji="1" lang="zh-CN" altLang="en-US" dirty="0"/>
          </a:p>
        </p:txBody>
      </p:sp>
    </p:spTree>
    <p:extLst>
      <p:ext uri="{BB962C8B-B14F-4D97-AF65-F5344CB8AC3E}">
        <p14:creationId xmlns:p14="http://schemas.microsoft.com/office/powerpoint/2010/main" val="7526571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50000"/>
              </a:lnSpc>
            </a:pPr>
            <a:r>
              <a:rPr kumimoji="1" lang="en-US" altLang="zh-CN" dirty="0" err="1" smtClean="0"/>
              <a:t>FastQC</a:t>
            </a:r>
            <a:r>
              <a:rPr kumimoji="1" lang="en-US" altLang="zh-CN" dirty="0" smtClean="0"/>
              <a:t> &amp; </a:t>
            </a:r>
            <a:r>
              <a:rPr kumimoji="1" lang="en-US" altLang="zh-CN" dirty="0" err="1" smtClean="0"/>
              <a:t>Trimmomatic</a:t>
            </a:r>
            <a:r>
              <a:rPr kumimoji="1" lang="en-US" altLang="zh-CN" dirty="0"/>
              <a:t/>
            </a:r>
            <a:br>
              <a:rPr kumimoji="1" lang="en-US" altLang="zh-CN" dirty="0"/>
            </a:br>
            <a:r>
              <a:rPr kumimoji="1" lang="en-US" altLang="zh-CN" dirty="0" smtClean="0"/>
              <a:t>		    </a:t>
            </a:r>
            <a:r>
              <a:rPr kumimoji="1" lang="en-US" altLang="zh-CN" sz="2400" dirty="0" smtClean="0"/>
              <a:t>SLIDINGWINDOW</a:t>
            </a:r>
            <a:r>
              <a:rPr kumimoji="1" lang="en-US" altLang="zh-CN" sz="2400" dirty="0"/>
              <a:t>:20:20</a:t>
            </a:r>
            <a:endParaRPr kumimoji="1" lang="zh-CN" altLang="en-US" sz="2400" dirty="0"/>
          </a:p>
        </p:txBody>
      </p:sp>
      <p:pic>
        <p:nvPicPr>
          <p:cNvPr id="5" name="图片 4"/>
          <p:cNvPicPr>
            <a:picLocks noChangeAspect="1"/>
          </p:cNvPicPr>
          <p:nvPr/>
        </p:nvPicPr>
        <p:blipFill>
          <a:blip r:embed="rId2"/>
          <a:stretch>
            <a:fillRect/>
          </a:stretch>
        </p:blipFill>
        <p:spPr>
          <a:xfrm>
            <a:off x="376295" y="1529612"/>
            <a:ext cx="3577867" cy="2756644"/>
          </a:xfrm>
          <a:prstGeom prst="rect">
            <a:avLst/>
          </a:prstGeom>
        </p:spPr>
      </p:pic>
      <p:pic>
        <p:nvPicPr>
          <p:cNvPr id="6" name="图片 5"/>
          <p:cNvPicPr>
            <a:picLocks noChangeAspect="1"/>
          </p:cNvPicPr>
          <p:nvPr/>
        </p:nvPicPr>
        <p:blipFill rotWithShape="1">
          <a:blip r:embed="rId3"/>
          <a:srcRect b="3791"/>
          <a:stretch/>
        </p:blipFill>
        <p:spPr>
          <a:xfrm>
            <a:off x="4819027" y="1558472"/>
            <a:ext cx="3608820" cy="2611886"/>
          </a:xfrm>
          <a:prstGeom prst="rect">
            <a:avLst/>
          </a:prstGeom>
        </p:spPr>
      </p:pic>
      <p:pic>
        <p:nvPicPr>
          <p:cNvPr id="7" name="图片 6"/>
          <p:cNvPicPr>
            <a:picLocks noChangeAspect="1"/>
          </p:cNvPicPr>
          <p:nvPr/>
        </p:nvPicPr>
        <p:blipFill>
          <a:blip r:embed="rId4"/>
          <a:stretch>
            <a:fillRect/>
          </a:stretch>
        </p:blipFill>
        <p:spPr>
          <a:xfrm>
            <a:off x="4791174" y="4058694"/>
            <a:ext cx="4174860" cy="2348359"/>
          </a:xfrm>
          <a:prstGeom prst="rect">
            <a:avLst/>
          </a:prstGeom>
        </p:spPr>
      </p:pic>
      <p:pic>
        <p:nvPicPr>
          <p:cNvPr id="8" name="图片 7"/>
          <p:cNvPicPr>
            <a:picLocks noChangeAspect="1"/>
          </p:cNvPicPr>
          <p:nvPr/>
        </p:nvPicPr>
        <p:blipFill>
          <a:blip r:embed="rId5"/>
          <a:stretch>
            <a:fillRect/>
          </a:stretch>
        </p:blipFill>
        <p:spPr>
          <a:xfrm>
            <a:off x="548387" y="4064326"/>
            <a:ext cx="4156199" cy="2372726"/>
          </a:xfrm>
          <a:prstGeom prst="rect">
            <a:avLst/>
          </a:prstGeom>
        </p:spPr>
      </p:pic>
    </p:spTree>
    <p:extLst>
      <p:ext uri="{BB962C8B-B14F-4D97-AF65-F5344CB8AC3E}">
        <p14:creationId xmlns:p14="http://schemas.microsoft.com/office/powerpoint/2010/main" val="1881188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FastQC</a:t>
            </a:r>
            <a:endParaRPr kumimoji="1" lang="zh-CN" altLang="en-US" dirty="0"/>
          </a:p>
        </p:txBody>
      </p:sp>
      <p:pic>
        <p:nvPicPr>
          <p:cNvPr id="4" name="图片 3"/>
          <p:cNvPicPr>
            <a:picLocks noChangeAspect="1"/>
          </p:cNvPicPr>
          <p:nvPr/>
        </p:nvPicPr>
        <p:blipFill>
          <a:blip r:embed="rId2"/>
          <a:stretch>
            <a:fillRect/>
          </a:stretch>
        </p:blipFill>
        <p:spPr>
          <a:xfrm>
            <a:off x="1039112" y="1659789"/>
            <a:ext cx="5195187" cy="4663484"/>
          </a:xfrm>
          <a:prstGeom prst="rect">
            <a:avLst/>
          </a:prstGeom>
        </p:spPr>
      </p:pic>
    </p:spTree>
    <p:extLst>
      <p:ext uri="{BB962C8B-B14F-4D97-AF65-F5344CB8AC3E}">
        <p14:creationId xmlns:p14="http://schemas.microsoft.com/office/powerpoint/2010/main" val="11480333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18782" y="2875237"/>
            <a:ext cx="5120780" cy="3921202"/>
          </a:xfrm>
          <a:prstGeom prst="rect">
            <a:avLst/>
          </a:prstGeom>
        </p:spPr>
      </p:pic>
      <p:pic>
        <p:nvPicPr>
          <p:cNvPr id="6" name="图片 5"/>
          <p:cNvPicPr>
            <a:picLocks noChangeAspect="1"/>
          </p:cNvPicPr>
          <p:nvPr/>
        </p:nvPicPr>
        <p:blipFill>
          <a:blip r:embed="rId3"/>
          <a:stretch>
            <a:fillRect/>
          </a:stretch>
        </p:blipFill>
        <p:spPr>
          <a:xfrm>
            <a:off x="4762312" y="179561"/>
            <a:ext cx="4381688" cy="3878871"/>
          </a:xfrm>
          <a:prstGeom prst="rect">
            <a:avLst/>
          </a:prstGeom>
        </p:spPr>
      </p:pic>
      <p:sp>
        <p:nvSpPr>
          <p:cNvPr id="7" name="标题 1"/>
          <p:cNvSpPr>
            <a:spLocks noGrp="1"/>
          </p:cNvSpPr>
          <p:nvPr>
            <p:ph type="title"/>
          </p:nvPr>
        </p:nvSpPr>
        <p:spPr>
          <a:xfrm>
            <a:off x="412181" y="105381"/>
            <a:ext cx="2560656" cy="1325563"/>
          </a:xfrm>
        </p:spPr>
        <p:txBody>
          <a:bodyPr/>
          <a:lstStyle/>
          <a:p>
            <a:r>
              <a:rPr kumimoji="1" lang="en-US" altLang="zh-CN" dirty="0" err="1"/>
              <a:t>HybPiper</a:t>
            </a:r>
            <a:endParaRPr kumimoji="1" lang="zh-CN" altLang="en-US" dirty="0"/>
          </a:p>
        </p:txBody>
      </p:sp>
      <p:pic>
        <p:nvPicPr>
          <p:cNvPr id="8" name="图片 7"/>
          <p:cNvPicPr>
            <a:picLocks noChangeAspect="1"/>
          </p:cNvPicPr>
          <p:nvPr/>
        </p:nvPicPr>
        <p:blipFill>
          <a:blip r:embed="rId4"/>
          <a:stretch>
            <a:fillRect/>
          </a:stretch>
        </p:blipFill>
        <p:spPr>
          <a:xfrm>
            <a:off x="519030" y="1284295"/>
            <a:ext cx="2194044" cy="1578571"/>
          </a:xfrm>
          <a:prstGeom prst="rect">
            <a:avLst/>
          </a:prstGeom>
        </p:spPr>
      </p:pic>
    </p:spTree>
    <p:extLst>
      <p:ext uri="{BB962C8B-B14F-4D97-AF65-F5344CB8AC3E}">
        <p14:creationId xmlns:p14="http://schemas.microsoft.com/office/powerpoint/2010/main" val="3120588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9163" y="240967"/>
            <a:ext cx="8056169" cy="4788234"/>
          </a:xfrm>
          <a:prstGeom prst="rect">
            <a:avLst/>
          </a:prstGeom>
        </p:spPr>
      </p:pic>
      <p:sp>
        <p:nvSpPr>
          <p:cNvPr id="5" name="TextBox 4"/>
          <p:cNvSpPr txBox="1"/>
          <p:nvPr/>
        </p:nvSpPr>
        <p:spPr>
          <a:xfrm>
            <a:off x="509163" y="5226424"/>
            <a:ext cx="5844988" cy="1200329"/>
          </a:xfrm>
          <a:prstGeom prst="rect">
            <a:avLst/>
          </a:prstGeom>
          <a:noFill/>
        </p:spPr>
        <p:txBody>
          <a:bodyPr wrap="square" rtlCol="0">
            <a:spAutoFit/>
          </a:bodyPr>
          <a:lstStyle/>
          <a:p>
            <a:r>
              <a:rPr lang="en-US" sz="2400" dirty="0" smtClean="0"/>
              <a:t>Centered coordinated of each site </a:t>
            </a:r>
          </a:p>
          <a:p>
            <a:r>
              <a:rPr lang="en-US" sz="2400" dirty="0" smtClean="0"/>
              <a:t>Seed plant accepted names</a:t>
            </a:r>
          </a:p>
          <a:p>
            <a:r>
              <a:rPr lang="en-US" sz="2400" dirty="0" smtClean="0"/>
              <a:t>IDigBio + GBIF + </a:t>
            </a:r>
            <a:r>
              <a:rPr lang="en-US" sz="2400" dirty="0" err="1" smtClean="0"/>
              <a:t>old_species_list</a:t>
            </a:r>
            <a:r>
              <a:rPr lang="en-US" sz="2400" dirty="0" smtClean="0"/>
              <a:t> </a:t>
            </a:r>
            <a:endParaRPr lang="en-US" sz="2400" dirty="0"/>
          </a:p>
        </p:txBody>
      </p:sp>
    </p:spTree>
    <p:extLst>
      <p:ext uri="{BB962C8B-B14F-4D97-AF65-F5344CB8AC3E}">
        <p14:creationId xmlns:p14="http://schemas.microsoft.com/office/powerpoint/2010/main" val="325550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3643000" cy="1063474"/>
          </a:xfrm>
        </p:spPr>
        <p:txBody>
          <a:bodyPr/>
          <a:lstStyle/>
          <a:p>
            <a:r>
              <a:rPr kumimoji="1" lang="mr-IN" altLang="zh-CN" dirty="0"/>
              <a:t>130 (Soltis) </a:t>
            </a:r>
            <a:endParaRPr kumimoji="1" lang="zh-CN" altLang="en-US" dirty="0"/>
          </a:p>
        </p:txBody>
      </p:sp>
      <p:pic>
        <p:nvPicPr>
          <p:cNvPr id="4" name="图片 3" descr="Soltis142_heatmap.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3673" y="1250156"/>
            <a:ext cx="5381593" cy="5381593"/>
          </a:xfrm>
          <a:prstGeom prst="rect">
            <a:avLst/>
          </a:prstGeom>
        </p:spPr>
      </p:pic>
    </p:spTree>
    <p:extLst>
      <p:ext uri="{BB962C8B-B14F-4D97-AF65-F5344CB8AC3E}">
        <p14:creationId xmlns:p14="http://schemas.microsoft.com/office/powerpoint/2010/main" val="1308684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150(ZYP)</a:t>
            </a:r>
            <a:endParaRPr kumimoji="1" lang="zh-CN" altLang="en-US" dirty="0"/>
          </a:p>
        </p:txBody>
      </p:sp>
      <p:pic>
        <p:nvPicPr>
          <p:cNvPr id="5" name="图片 4" descr="ZYP150_heatmap_pairedread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6835" y="1324341"/>
            <a:ext cx="5350708" cy="5350708"/>
          </a:xfrm>
          <a:prstGeom prst="rect">
            <a:avLst/>
          </a:prstGeom>
        </p:spPr>
      </p:pic>
    </p:spTree>
    <p:extLst>
      <p:ext uri="{BB962C8B-B14F-4D97-AF65-F5344CB8AC3E}">
        <p14:creationId xmlns:p14="http://schemas.microsoft.com/office/powerpoint/2010/main" val="3559794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mr-IN" altLang="zh-CN" dirty="0"/>
              <a:t> 96 (Jenney)</a:t>
            </a:r>
            <a:endParaRPr kumimoji="1" lang="zh-CN" altLang="en-US" dirty="0"/>
          </a:p>
        </p:txBody>
      </p:sp>
      <p:pic>
        <p:nvPicPr>
          <p:cNvPr id="4" name="图片 3" descr="Jenny96_heatmap_paire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5837" y="1486320"/>
            <a:ext cx="5195356" cy="5195356"/>
          </a:xfrm>
          <a:prstGeom prst="rect">
            <a:avLst/>
          </a:prstGeom>
        </p:spPr>
      </p:pic>
    </p:spTree>
    <p:extLst>
      <p:ext uri="{BB962C8B-B14F-4D97-AF65-F5344CB8AC3E}">
        <p14:creationId xmlns:p14="http://schemas.microsoft.com/office/powerpoint/2010/main" val="1235439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150055"/>
          </a:xfrm>
        </p:spPr>
        <p:txBody>
          <a:bodyPr/>
          <a:lstStyle/>
          <a:p>
            <a:r>
              <a:rPr lang="en-US" altLang="zh-CN" dirty="0"/>
              <a:t>CZD (86)</a:t>
            </a:r>
            <a:endParaRPr kumimoji="1" lang="zh-CN" altLang="en-US" dirty="0"/>
          </a:p>
        </p:txBody>
      </p:sp>
      <p:pic>
        <p:nvPicPr>
          <p:cNvPr id="4" name="图片 3" descr="ZD86_heatmappair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8469" y="1284297"/>
            <a:ext cx="5426018" cy="5426018"/>
          </a:xfrm>
          <a:prstGeom prst="rect">
            <a:avLst/>
          </a:prstGeom>
        </p:spPr>
      </p:pic>
    </p:spTree>
    <p:extLst>
      <p:ext uri="{BB962C8B-B14F-4D97-AF65-F5344CB8AC3E}">
        <p14:creationId xmlns:p14="http://schemas.microsoft.com/office/powerpoint/2010/main" val="2644115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68" y="355015"/>
            <a:ext cx="7886701" cy="994173"/>
          </a:xfrm>
        </p:spPr>
        <p:txBody>
          <a:bodyPr/>
          <a:lstStyle/>
          <a:p>
            <a:r>
              <a:rPr lang="en-US" b="1" dirty="0">
                <a:latin typeface="Apple LiSung" charset="-120"/>
                <a:ea typeface="Apple LiSung" charset="-120"/>
              </a:rPr>
              <a:t>Plans</a:t>
            </a:r>
          </a:p>
        </p:txBody>
      </p:sp>
      <p:sp>
        <p:nvSpPr>
          <p:cNvPr id="4" name="Text Box 3"/>
          <p:cNvSpPr txBox="1"/>
          <p:nvPr/>
        </p:nvSpPr>
        <p:spPr>
          <a:xfrm>
            <a:off x="650919" y="1536783"/>
            <a:ext cx="6470332" cy="2678886"/>
          </a:xfrm>
          <a:prstGeom prst="rect">
            <a:avLst/>
          </a:prstGeom>
          <a:noFill/>
        </p:spPr>
        <p:txBody>
          <a:bodyPr wrap="square" rtlCol="0">
            <a:spAutoFit/>
          </a:bodyPr>
          <a:lstStyle/>
          <a:p>
            <a:pPr marL="385763" indent="-385763">
              <a:buAutoNum type="arabicPeriod"/>
            </a:pPr>
            <a:r>
              <a:rPr lang="en-US" sz="2101" b="1" dirty="0" smtClean="0">
                <a:latin typeface="Apple LiSung" charset="-120"/>
                <a:ea typeface="Apple LiSung" charset="-120"/>
              </a:rPr>
              <a:t>Species list</a:t>
            </a:r>
          </a:p>
          <a:p>
            <a:pPr marL="385763" indent="-385763">
              <a:buAutoNum type="arabicPeriod"/>
            </a:pPr>
            <a:r>
              <a:rPr lang="en-US" sz="2101" b="1" dirty="0" smtClean="0">
                <a:latin typeface="Apple LiSung" charset="-120"/>
                <a:ea typeface="Apple LiSung" charset="-120"/>
              </a:rPr>
              <a:t>Rerun PD analysis</a:t>
            </a:r>
          </a:p>
          <a:p>
            <a:pPr marL="385763" indent="-385763">
              <a:buAutoNum type="arabicPeriod"/>
            </a:pPr>
            <a:r>
              <a:rPr lang="en-US" sz="2101" b="1" dirty="0" smtClean="0">
                <a:latin typeface="Apple LiSung" charset="-120"/>
                <a:ea typeface="Apple LiSung" charset="-120"/>
              </a:rPr>
              <a:t>Writing </a:t>
            </a:r>
            <a:r>
              <a:rPr lang="en-US" sz="2101" b="1" dirty="0">
                <a:latin typeface="Apple LiSung" charset="-120"/>
                <a:ea typeface="Apple LiSung" charset="-120"/>
              </a:rPr>
              <a:t>manuscript with </a:t>
            </a:r>
            <a:r>
              <a:rPr lang="en-US" sz="2101" b="1" dirty="0" err="1" smtClean="0">
                <a:latin typeface="Apple LiSung" charset="-120"/>
                <a:ea typeface="Apple LiSung" charset="-120"/>
              </a:rPr>
              <a:t>Hanyang</a:t>
            </a:r>
            <a:endParaRPr lang="en-US" sz="2101" b="1" dirty="0" smtClean="0">
              <a:latin typeface="Apple LiSung" charset="-120"/>
              <a:ea typeface="Apple LiSung" charset="-120"/>
            </a:endParaRPr>
          </a:p>
          <a:p>
            <a:pPr marL="385763" indent="-385763">
              <a:buAutoNum type="arabicPeriod"/>
            </a:pPr>
            <a:endParaRPr lang="en-US" sz="2101" b="1" dirty="0" smtClean="0">
              <a:latin typeface="Apple LiSung" charset="-120"/>
              <a:ea typeface="Apple LiSung" charset="-120"/>
            </a:endParaRPr>
          </a:p>
          <a:p>
            <a:pPr marL="385763" indent="-385763">
              <a:buAutoNum type="arabicPeriod"/>
            </a:pPr>
            <a:r>
              <a:rPr lang="en-US" sz="2101" b="1" dirty="0" smtClean="0">
                <a:latin typeface="Apple LiSung" charset="-120"/>
                <a:ea typeface="Apple LiSung" charset="-120"/>
              </a:rPr>
              <a:t>Generate phylogeny (</a:t>
            </a:r>
            <a:r>
              <a:rPr lang="en-US" altLang="zh-CN" sz="2101" b="1" dirty="0" smtClean="0">
                <a:latin typeface="Apple LiSung" charset="-120"/>
                <a:ea typeface="Apple LiSung" charset="-120"/>
              </a:rPr>
              <a:t>Exons data</a:t>
            </a:r>
            <a:r>
              <a:rPr lang="en-US" sz="2101" b="1" dirty="0" smtClean="0">
                <a:latin typeface="Apple LiSung" charset="-120"/>
                <a:ea typeface="Apple LiSung" charset="-120"/>
              </a:rPr>
              <a:t>)</a:t>
            </a:r>
          </a:p>
          <a:p>
            <a:pPr marL="385763" indent="-385763">
              <a:buFontTx/>
              <a:buAutoNum type="arabicPeriod"/>
            </a:pPr>
            <a:r>
              <a:rPr lang="en-US" sz="2101" b="1" dirty="0" smtClean="0">
                <a:latin typeface="Apple LiSung" charset="-120"/>
                <a:ea typeface="Apple LiSung" charset="-120"/>
              </a:rPr>
              <a:t>Exons only? Intron </a:t>
            </a:r>
            <a:r>
              <a:rPr lang="en-US" sz="2101" b="1" dirty="0">
                <a:latin typeface="Apple LiSung" charset="-120"/>
                <a:ea typeface="Apple LiSung" charset="-120"/>
              </a:rPr>
              <a:t>and exon flanking region? and </a:t>
            </a:r>
            <a:r>
              <a:rPr lang="en-US" sz="2101" b="1" dirty="0" err="1">
                <a:latin typeface="Apple LiSung" charset="-120"/>
                <a:ea typeface="Apple LiSung" charset="-120"/>
              </a:rPr>
              <a:t>paralogs</a:t>
            </a:r>
            <a:r>
              <a:rPr lang="en-US" sz="2101" b="1" dirty="0">
                <a:latin typeface="Apple LiSung" charset="-120"/>
                <a:ea typeface="Apple LiSung" charset="-120"/>
              </a:rPr>
              <a:t>? Other off target genomes (</a:t>
            </a:r>
            <a:r>
              <a:rPr lang="en-US" sz="2101" b="1" dirty="0" err="1">
                <a:latin typeface="Apple LiSung" charset="-120"/>
                <a:ea typeface="Apple LiSung" charset="-120"/>
              </a:rPr>
              <a:t>cp</a:t>
            </a:r>
            <a:r>
              <a:rPr lang="en-US" sz="2101" b="1" dirty="0">
                <a:latin typeface="Apple LiSung" charset="-120"/>
                <a:ea typeface="Apple LiSung" charset="-120"/>
              </a:rPr>
              <a:t> and </a:t>
            </a:r>
            <a:r>
              <a:rPr lang="en-US" sz="2101" b="1" dirty="0" err="1">
                <a:latin typeface="Apple LiSung" charset="-120"/>
                <a:ea typeface="Apple LiSung" charset="-120"/>
              </a:rPr>
              <a:t>mt</a:t>
            </a:r>
            <a:r>
              <a:rPr lang="en-US" sz="2101" b="1" dirty="0">
                <a:latin typeface="Apple LiSung" charset="-120"/>
                <a:ea typeface="Apple LiSung" charset="-120"/>
              </a:rPr>
              <a:t>), besides nuclear?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9851562042725_.pic_h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8513" y="3217956"/>
            <a:ext cx="4944059" cy="3640043"/>
          </a:xfrm>
          <a:prstGeom prst="rect">
            <a:avLst/>
          </a:prstGeom>
        </p:spPr>
      </p:pic>
      <p:pic>
        <p:nvPicPr>
          <p:cNvPr id="4" name="图片 3" descr="幻灯片0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156928" cy="3463272"/>
          </a:xfrm>
          <a:prstGeom prst="rect">
            <a:avLst/>
          </a:prstGeom>
        </p:spPr>
      </p:pic>
    </p:spTree>
    <p:extLst>
      <p:ext uri="{BB962C8B-B14F-4D97-AF65-F5344CB8AC3E}">
        <p14:creationId xmlns:p14="http://schemas.microsoft.com/office/powerpoint/2010/main" val="1082637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260989"/>
            <a:ext cx="7447344" cy="4212404"/>
          </a:xfrm>
          <a:prstGeom prst="rect">
            <a:avLst/>
          </a:prstGeom>
        </p:spPr>
      </p:pic>
      <p:pic>
        <p:nvPicPr>
          <p:cNvPr id="7" name="图片 6"/>
          <p:cNvPicPr>
            <a:picLocks noChangeAspect="1"/>
          </p:cNvPicPr>
          <p:nvPr/>
        </p:nvPicPr>
        <p:blipFill rotWithShape="1">
          <a:blip r:embed="rId3"/>
          <a:srcRect l="17341" t="15739" r="18495" b="26433"/>
          <a:stretch/>
        </p:blipFill>
        <p:spPr>
          <a:xfrm>
            <a:off x="4628130" y="3520992"/>
            <a:ext cx="4212813" cy="3235995"/>
          </a:xfrm>
          <a:prstGeom prst="rect">
            <a:avLst/>
          </a:prstGeom>
        </p:spPr>
      </p:pic>
    </p:spTree>
    <p:extLst>
      <p:ext uri="{BB962C8B-B14F-4D97-AF65-F5344CB8AC3E}">
        <p14:creationId xmlns:p14="http://schemas.microsoft.com/office/powerpoint/2010/main" val="248911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2"/>
          <a:srcRect l="24693" t="14521" r="14770" b="8911"/>
          <a:stretch/>
        </p:blipFill>
        <p:spPr>
          <a:xfrm>
            <a:off x="4843488" y="3442766"/>
            <a:ext cx="4300512" cy="3281753"/>
          </a:xfrm>
          <a:prstGeom prst="rect">
            <a:avLst/>
          </a:prstGeom>
        </p:spPr>
      </p:pic>
      <p:pic>
        <p:nvPicPr>
          <p:cNvPr id="18" name="图片 17" descr="幻灯片0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244488" cy="4075024"/>
          </a:xfrm>
          <a:prstGeom prst="rect">
            <a:avLst/>
          </a:prstGeom>
        </p:spPr>
      </p:pic>
    </p:spTree>
    <p:extLst>
      <p:ext uri="{BB962C8B-B14F-4D97-AF65-F5344CB8AC3E}">
        <p14:creationId xmlns:p14="http://schemas.microsoft.com/office/powerpoint/2010/main" val="491195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9901562043150_.pic_hd.jpg"/>
          <p:cNvPicPr>
            <a:picLocks noChangeAspect="1"/>
          </p:cNvPicPr>
          <p:nvPr/>
        </p:nvPicPr>
        <p:blipFill rotWithShape="1">
          <a:blip r:embed="rId2" cstate="print">
            <a:extLst>
              <a:ext uri="{28A0092B-C50C-407E-A947-70E740481C1C}">
                <a14:useLocalDpi xmlns:a14="http://schemas.microsoft.com/office/drawing/2010/main" val="0"/>
              </a:ext>
            </a:extLst>
          </a:blip>
          <a:srcRect l="18851" t="15928" r="25042" b="16349"/>
          <a:stretch/>
        </p:blipFill>
        <p:spPr>
          <a:xfrm>
            <a:off x="6066217" y="2770618"/>
            <a:ext cx="2924451" cy="3824030"/>
          </a:xfrm>
          <a:prstGeom prst="rect">
            <a:avLst/>
          </a:prstGeom>
        </p:spPr>
      </p:pic>
      <p:pic>
        <p:nvPicPr>
          <p:cNvPr id="8" name="图片 7" descr="幻灯片06.jpg"/>
          <p:cNvPicPr>
            <a:picLocks noChangeAspect="1"/>
          </p:cNvPicPr>
          <p:nvPr/>
        </p:nvPicPr>
        <p:blipFill rotWithShape="1">
          <a:blip r:embed="rId3">
            <a:extLst>
              <a:ext uri="{28A0092B-C50C-407E-A947-70E740481C1C}">
                <a14:useLocalDpi xmlns:a14="http://schemas.microsoft.com/office/drawing/2010/main" val="0"/>
              </a:ext>
            </a:extLst>
          </a:blip>
          <a:srcRect r="4489"/>
          <a:stretch/>
        </p:blipFill>
        <p:spPr>
          <a:xfrm>
            <a:off x="1" y="1"/>
            <a:ext cx="6468543" cy="3809598"/>
          </a:xfrm>
          <a:prstGeom prst="rect">
            <a:avLst/>
          </a:prstGeom>
        </p:spPr>
      </p:pic>
    </p:spTree>
    <p:extLst>
      <p:ext uri="{BB962C8B-B14F-4D97-AF65-F5344CB8AC3E}">
        <p14:creationId xmlns:p14="http://schemas.microsoft.com/office/powerpoint/2010/main" val="1862091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9881562042878_.pic_hd.jpg"/>
          <p:cNvPicPr>
            <a:picLocks noChangeAspect="1"/>
          </p:cNvPicPr>
          <p:nvPr/>
        </p:nvPicPr>
        <p:blipFill rotWithShape="1">
          <a:blip r:embed="rId2">
            <a:extLst>
              <a:ext uri="{28A0092B-C50C-407E-A947-70E740481C1C}">
                <a14:useLocalDpi xmlns:a14="http://schemas.microsoft.com/office/drawing/2010/main" val="0"/>
              </a:ext>
            </a:extLst>
          </a:blip>
          <a:srcRect l="14720" t="16290" r="12659" b="5782"/>
          <a:stretch/>
        </p:blipFill>
        <p:spPr>
          <a:xfrm>
            <a:off x="4719019" y="3006519"/>
            <a:ext cx="4228356" cy="3616989"/>
          </a:xfrm>
          <a:prstGeom prst="rect">
            <a:avLst/>
          </a:prstGeom>
        </p:spPr>
      </p:pic>
      <p:pic>
        <p:nvPicPr>
          <p:cNvPr id="4" name="图片 3" descr="幻灯片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931243" cy="3336324"/>
          </a:xfrm>
          <a:prstGeom prst="rect">
            <a:avLst/>
          </a:prstGeom>
        </p:spPr>
      </p:pic>
    </p:spTree>
    <p:extLst>
      <p:ext uri="{BB962C8B-B14F-4D97-AF65-F5344CB8AC3E}">
        <p14:creationId xmlns:p14="http://schemas.microsoft.com/office/powerpoint/2010/main" val="213234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7529" y="818589"/>
            <a:ext cx="8777466" cy="4211783"/>
          </a:xfrm>
          <a:prstGeom prst="rect">
            <a:avLst/>
          </a:prstGeom>
        </p:spPr>
      </p:pic>
      <p:sp>
        <p:nvSpPr>
          <p:cNvPr id="7" name="TextBox 6"/>
          <p:cNvSpPr txBox="1"/>
          <p:nvPr/>
        </p:nvSpPr>
        <p:spPr>
          <a:xfrm>
            <a:off x="167529" y="5543550"/>
            <a:ext cx="3947271" cy="461665"/>
          </a:xfrm>
          <a:prstGeom prst="rect">
            <a:avLst/>
          </a:prstGeom>
          <a:noFill/>
        </p:spPr>
        <p:txBody>
          <a:bodyPr wrap="square" rtlCol="0">
            <a:spAutoFit/>
          </a:bodyPr>
          <a:lstStyle/>
          <a:p>
            <a:r>
              <a:rPr lang="en-US" sz="2400" dirty="0" smtClean="0"/>
              <a:t>Adding in more species</a:t>
            </a:r>
            <a:endParaRPr lang="en-US" sz="2400" dirty="0"/>
          </a:p>
        </p:txBody>
      </p:sp>
    </p:spTree>
    <p:extLst>
      <p:ext uri="{BB962C8B-B14F-4D97-AF65-F5344CB8AC3E}">
        <p14:creationId xmlns:p14="http://schemas.microsoft.com/office/powerpoint/2010/main" val="415602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73831" y="362426"/>
            <a:ext cx="6684169" cy="769441"/>
          </a:xfrm>
          <a:prstGeom prst="rect">
            <a:avLst/>
          </a:prstGeom>
          <a:noFill/>
        </p:spPr>
        <p:txBody>
          <a:bodyPr wrap="square" rtlCol="0">
            <a:spAutoFit/>
          </a:bodyPr>
          <a:lstStyle/>
          <a:p>
            <a:r>
              <a:rPr lang="en-US" sz="4400" b="1" dirty="0" smtClean="0">
                <a:ea typeface="Apple LiSung" charset="-120"/>
              </a:rPr>
              <a:t>Manuscript structure</a:t>
            </a:r>
            <a:endParaRPr lang="en-US" sz="4400" b="1" dirty="0">
              <a:ea typeface="Apple LiSung" charset="-120"/>
            </a:endParaRPr>
          </a:p>
        </p:txBody>
      </p:sp>
      <p:pic>
        <p:nvPicPr>
          <p:cNvPr id="3" name="Picture 2"/>
          <p:cNvPicPr>
            <a:picLocks noChangeAspect="1"/>
          </p:cNvPicPr>
          <p:nvPr/>
        </p:nvPicPr>
        <p:blipFill>
          <a:blip r:embed="rId3"/>
          <a:stretch>
            <a:fillRect/>
          </a:stretch>
        </p:blipFill>
        <p:spPr>
          <a:xfrm>
            <a:off x="247917" y="1777571"/>
            <a:ext cx="8672512" cy="39595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212" y="365126"/>
            <a:ext cx="7807138" cy="791321"/>
          </a:xfrm>
        </p:spPr>
        <p:txBody>
          <a:bodyPr/>
          <a:lstStyle/>
          <a:p>
            <a:r>
              <a:rPr lang="en-US" b="1" dirty="0" smtClean="0">
                <a:latin typeface="Calibri" panose="020F0502020204030204" pitchFamily="34" charset="0"/>
                <a:cs typeface="Calibri" panose="020F0502020204030204" pitchFamily="34" charset="0"/>
              </a:rPr>
              <a:t>Questions:</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8650" y="1156446"/>
            <a:ext cx="7886700" cy="5263403"/>
          </a:xfrm>
        </p:spPr>
        <p:txBody>
          <a:bodyPr>
            <a:normAutofit fontScale="92500" lnSpcReduction="10000"/>
          </a:bodyPr>
          <a:lstStyle/>
          <a:p>
            <a:pPr>
              <a:lnSpc>
                <a:spcPct val="150000"/>
              </a:lnSpc>
            </a:pPr>
            <a:r>
              <a:rPr lang="en-US" sz="2400" dirty="0">
                <a:latin typeface="Calibri" panose="020F0502020204030204" pitchFamily="34" charset="0"/>
                <a:cs typeface="Calibri" panose="020F0502020204030204" pitchFamily="34" charset="0"/>
              </a:rPr>
              <a:t>Which floristic region, i.e., </a:t>
            </a:r>
            <a:r>
              <a:rPr lang="en-US" sz="2400" dirty="0" smtClean="0">
                <a:latin typeface="Calibri" panose="020F0502020204030204" pitchFamily="34" charset="0"/>
                <a:cs typeface="Calibri" panose="020F0502020204030204" pitchFamily="34" charset="0"/>
              </a:rPr>
              <a:t>EA </a:t>
            </a:r>
            <a:r>
              <a:rPr lang="en-US" sz="2400" dirty="0">
                <a:latin typeface="Calibri" panose="020F0502020204030204" pitchFamily="34" charset="0"/>
                <a:cs typeface="Calibri" panose="020F0502020204030204" pitchFamily="34" charset="0"/>
              </a:rPr>
              <a:t>or ENA, harbors greater species diversity, including species richness (SR) and phylogenetic diversity (PD</a:t>
            </a:r>
            <a:r>
              <a:rPr lang="en-US" sz="2400" dirty="0" smtClean="0">
                <a:latin typeface="Calibri" panose="020F0502020204030204" pitchFamily="34" charset="0"/>
                <a:cs typeface="Calibri" panose="020F0502020204030204" pitchFamily="34" charset="0"/>
              </a:rPr>
              <a:t>)?</a:t>
            </a:r>
          </a:p>
          <a:p>
            <a:pPr>
              <a:lnSpc>
                <a:spcPct val="150000"/>
              </a:lnSpc>
            </a:pPr>
            <a:r>
              <a:rPr lang="en-US" sz="2400" dirty="0" smtClean="0">
                <a:latin typeface="Calibri" panose="020F0502020204030204" pitchFamily="34" charset="0"/>
                <a:cs typeface="Calibri" panose="020F0502020204030204" pitchFamily="34" charset="0"/>
              </a:rPr>
              <a:t>Among </a:t>
            </a:r>
            <a:r>
              <a:rPr lang="en-US" sz="2400" dirty="0">
                <a:latin typeface="Calibri" panose="020F0502020204030204" pitchFamily="34" charset="0"/>
                <a:cs typeface="Calibri" panose="020F0502020204030204" pitchFamily="34" charset="0"/>
              </a:rPr>
              <a:t>11 EAS-ENA sites, where </a:t>
            </a:r>
            <a:r>
              <a:rPr lang="en-US" sz="2400" dirty="0" smtClean="0">
                <a:latin typeface="Calibri" panose="020F0502020204030204" pitchFamily="34" charset="0"/>
                <a:cs typeface="Calibri" panose="020F0502020204030204" pitchFamily="34" charset="0"/>
              </a:rPr>
              <a:t>is PD hotspot among US-CN 11 sites? Following any patterns (Latitude, lifeform, disjunct)?</a:t>
            </a:r>
          </a:p>
          <a:p>
            <a:pPr>
              <a:lnSpc>
                <a:spcPct val="150000"/>
              </a:lnSpc>
            </a:pPr>
            <a:r>
              <a:rPr lang="en-US" sz="2400" dirty="0">
                <a:latin typeface="Calibri" panose="020F0502020204030204" pitchFamily="34" charset="0"/>
                <a:cs typeface="Calibri" panose="020F0502020204030204" pitchFamily="34" charset="0"/>
              </a:rPr>
              <a:t>How angiosperms vs. gymnosperms, </a:t>
            </a:r>
            <a:r>
              <a:rPr lang="en-US" sz="2400" dirty="0" smtClean="0">
                <a:latin typeface="Calibri" panose="020F0502020204030204" pitchFamily="34" charset="0"/>
                <a:cs typeface="Calibri" panose="020F0502020204030204" pitchFamily="34" charset="0"/>
              </a:rPr>
              <a:t>woody </a:t>
            </a:r>
            <a:r>
              <a:rPr lang="en-US" sz="2400" dirty="0">
                <a:latin typeface="Calibri" panose="020F0502020204030204" pitchFamily="34" charset="0"/>
                <a:cs typeface="Calibri" panose="020F0502020204030204" pitchFamily="34" charset="0"/>
              </a:rPr>
              <a:t>vs. </a:t>
            </a:r>
            <a:r>
              <a:rPr lang="en-US" sz="2400" dirty="0" smtClean="0">
                <a:latin typeface="Calibri" panose="020F0502020204030204" pitchFamily="34" charset="0"/>
                <a:cs typeface="Calibri" panose="020F0502020204030204" pitchFamily="34" charset="0"/>
              </a:rPr>
              <a:t>herbaceous, </a:t>
            </a:r>
            <a:r>
              <a:rPr lang="en-US" sz="2400" dirty="0">
                <a:latin typeface="Calibri" panose="020F0502020204030204" pitchFamily="34" charset="0"/>
                <a:cs typeface="Calibri" panose="020F0502020204030204" pitchFamily="34" charset="0"/>
              </a:rPr>
              <a:t>or </a:t>
            </a:r>
            <a:r>
              <a:rPr lang="en-US" sz="2400" dirty="0" smtClean="0">
                <a:latin typeface="Calibri" panose="020F0502020204030204" pitchFamily="34" charset="0"/>
                <a:cs typeface="Calibri" panose="020F0502020204030204" pitchFamily="34" charset="0"/>
              </a:rPr>
              <a:t>EA-ENA disjunction vs Non- </a:t>
            </a:r>
            <a:r>
              <a:rPr lang="en-US" sz="2400" dirty="0">
                <a:latin typeface="Calibri" panose="020F0502020204030204" pitchFamily="34" charset="0"/>
                <a:cs typeface="Calibri" panose="020F0502020204030204" pitchFamily="34" charset="0"/>
              </a:rPr>
              <a:t>disjunction </a:t>
            </a:r>
            <a:r>
              <a:rPr lang="en-US" sz="2400" dirty="0" smtClean="0">
                <a:latin typeface="Calibri" panose="020F0502020204030204" pitchFamily="34" charset="0"/>
                <a:cs typeface="Calibri" panose="020F0502020204030204" pitchFamily="34" charset="0"/>
              </a:rPr>
              <a:t>contribute to PD (</a:t>
            </a:r>
            <a:r>
              <a:rPr lang="en-US" sz="2400" b="1" dirty="0" smtClean="0">
                <a:latin typeface="Calibri" panose="020F0502020204030204" pitchFamily="34" charset="0"/>
                <a:ea typeface="Apple LiSung" charset="-120"/>
                <a:cs typeface="Calibri" panose="020F0502020204030204" pitchFamily="34" charset="0"/>
              </a:rPr>
              <a:t>α &amp; </a:t>
            </a:r>
            <a:r>
              <a:rPr lang="en-US" sz="2400" b="1" dirty="0">
                <a:latin typeface="Calibri" panose="020F0502020204030204" pitchFamily="34" charset="0"/>
                <a:ea typeface="Apple LiSung" charset="-120"/>
                <a:cs typeface="Calibri" panose="020F0502020204030204" pitchFamily="34" charset="0"/>
              </a:rPr>
              <a:t>β</a:t>
            </a:r>
            <a:r>
              <a:rPr lang="en-US" sz="2400" dirty="0" smtClean="0">
                <a:latin typeface="Calibri" panose="020F0502020204030204" pitchFamily="34" charset="0"/>
                <a:cs typeface="Calibri" panose="020F0502020204030204" pitchFamily="34" charset="0"/>
              </a:rPr>
              <a:t>) of </a:t>
            </a:r>
            <a:r>
              <a:rPr lang="en-US" sz="2400" dirty="0">
                <a:latin typeface="Calibri" panose="020F0502020204030204" pitchFamily="34" charset="0"/>
                <a:cs typeface="Calibri" panose="020F0502020204030204" pitchFamily="34" charset="0"/>
              </a:rPr>
              <a:t>EA </a:t>
            </a:r>
            <a:r>
              <a:rPr lang="en-US" sz="2400" dirty="0" smtClean="0">
                <a:latin typeface="Calibri" panose="020F0502020204030204" pitchFamily="34" charset="0"/>
                <a:cs typeface="Calibri" panose="020F0502020204030204" pitchFamily="34" charset="0"/>
              </a:rPr>
              <a:t>and </a:t>
            </a:r>
            <a:r>
              <a:rPr lang="en-US" sz="2400" dirty="0">
                <a:latin typeface="Calibri" panose="020F0502020204030204" pitchFamily="34" charset="0"/>
                <a:cs typeface="Calibri" panose="020F0502020204030204" pitchFamily="34" charset="0"/>
              </a:rPr>
              <a:t>ENA </a:t>
            </a:r>
            <a:r>
              <a:rPr lang="en-US" sz="2400" dirty="0" smtClean="0">
                <a:latin typeface="Calibri" panose="020F0502020204030204" pitchFamily="34" charset="0"/>
                <a:cs typeface="Calibri" panose="020F0502020204030204" pitchFamily="34" charset="0"/>
              </a:rPr>
              <a:t>forest communities?</a:t>
            </a:r>
          </a:p>
          <a:p>
            <a:pPr>
              <a:lnSpc>
                <a:spcPct val="150000"/>
              </a:lnSpc>
            </a:pPr>
            <a:r>
              <a:rPr lang="en-US" sz="2400" dirty="0" smtClean="0">
                <a:latin typeface="Calibri" panose="020F0502020204030204" pitchFamily="34" charset="0"/>
                <a:cs typeface="Calibri" panose="020F0502020204030204" pitchFamily="34" charset="0"/>
              </a:rPr>
              <a:t>Insights for community </a:t>
            </a:r>
            <a:r>
              <a:rPr lang="en-US" sz="2400" dirty="0">
                <a:latin typeface="Calibri" panose="020F0502020204030204" pitchFamily="34" charset="0"/>
                <a:cs typeface="Calibri" panose="020F0502020204030204" pitchFamily="34" charset="0"/>
              </a:rPr>
              <a:t>structure and </a:t>
            </a:r>
            <a:r>
              <a:rPr lang="en-US" sz="2400" dirty="0" smtClean="0">
                <a:latin typeface="Calibri" panose="020F0502020204030204" pitchFamily="34" charset="0"/>
                <a:cs typeface="Calibri" panose="020F0502020204030204" pitchFamily="34" charset="0"/>
              </a:rPr>
              <a:t>community </a:t>
            </a:r>
            <a:r>
              <a:rPr lang="en-US" sz="2400" dirty="0">
                <a:latin typeface="Calibri" panose="020F0502020204030204" pitchFamily="34" charset="0"/>
                <a:cs typeface="Calibri" panose="020F0502020204030204" pitchFamily="34" charset="0"/>
              </a:rPr>
              <a:t>assemblage </a:t>
            </a:r>
            <a:r>
              <a:rPr lang="en-US" sz="2400" dirty="0" smtClean="0">
                <a:latin typeface="Calibri" panose="020F0502020204030204" pitchFamily="34" charset="0"/>
                <a:cs typeface="Calibri" panose="020F0502020204030204" pitchFamily="34" charset="0"/>
              </a:rPr>
              <a:t>process </a:t>
            </a:r>
            <a:r>
              <a:rPr lang="en-US" sz="2400" dirty="0">
                <a:latin typeface="Calibri" panose="020F0502020204030204" pitchFamily="34" charset="0"/>
                <a:cs typeface="Calibri" panose="020F0502020204030204" pitchFamily="34" charset="0"/>
              </a:rPr>
              <a:t>at regional and local </a:t>
            </a:r>
            <a:r>
              <a:rPr lang="en-US" sz="2400" dirty="0" smtClean="0">
                <a:latin typeface="Calibri" panose="020F0502020204030204" pitchFamily="34" charset="0"/>
                <a:cs typeface="Calibri" panose="020F0502020204030204" pitchFamily="34" charset="0"/>
              </a:rPr>
              <a:t>scale, respectively</a:t>
            </a:r>
            <a:r>
              <a:rPr lang="en-US"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6751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29929" y="2434800"/>
            <a:ext cx="8128296" cy="1697068"/>
          </a:xfrm>
          <a:prstGeom prst="rect">
            <a:avLst/>
          </a:prstGeom>
          <a:noFill/>
        </p:spPr>
        <p:txBody>
          <a:bodyPr wrap="square" rtlCol="0">
            <a:spAutoFit/>
          </a:bodyPr>
          <a:lstStyle/>
          <a:p>
            <a:pPr>
              <a:lnSpc>
                <a:spcPct val="150000"/>
              </a:lnSpc>
            </a:pPr>
            <a:r>
              <a:rPr lang="en-US" sz="2400" b="1" dirty="0" smtClean="0">
                <a:latin typeface="Calibri" panose="020F0502020204030204" pitchFamily="34" charset="0"/>
                <a:cs typeface="Calibri" panose="020F0502020204030204" pitchFamily="34" charset="0"/>
              </a:rPr>
              <a:t>Q1: Which </a:t>
            </a:r>
            <a:r>
              <a:rPr lang="en-US" sz="2400" b="1" dirty="0">
                <a:latin typeface="Calibri" panose="020F0502020204030204" pitchFamily="34" charset="0"/>
                <a:cs typeface="Calibri" panose="020F0502020204030204" pitchFamily="34" charset="0"/>
              </a:rPr>
              <a:t>floristic </a:t>
            </a:r>
            <a:r>
              <a:rPr lang="en-US" sz="2400" b="1" dirty="0" smtClean="0">
                <a:latin typeface="Calibri" panose="020F0502020204030204" pitchFamily="34" charset="0"/>
                <a:cs typeface="Calibri" panose="020F0502020204030204" pitchFamily="34" charset="0"/>
              </a:rPr>
              <a:t>region harbors </a:t>
            </a:r>
            <a:r>
              <a:rPr lang="en-US" sz="2400" b="1" dirty="0">
                <a:latin typeface="Calibri" panose="020F0502020204030204" pitchFamily="34" charset="0"/>
                <a:cs typeface="Calibri" panose="020F0502020204030204" pitchFamily="34" charset="0"/>
              </a:rPr>
              <a:t>greater species diversity, including species richness (SR) and phylogenetic diversity (PD)?</a:t>
            </a:r>
          </a:p>
        </p:txBody>
      </p:sp>
    </p:spTree>
    <p:extLst>
      <p:ext uri="{BB962C8B-B14F-4D97-AF65-F5344CB8AC3E}">
        <p14:creationId xmlns:p14="http://schemas.microsoft.com/office/powerpoint/2010/main" val="1118267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35735" y="618650"/>
            <a:ext cx="5085397" cy="415627"/>
          </a:xfrm>
          <a:prstGeom prst="rect">
            <a:avLst/>
          </a:prstGeom>
          <a:noFill/>
        </p:spPr>
        <p:txBody>
          <a:bodyPr wrap="square" rtlCol="0">
            <a:spAutoFit/>
          </a:bodyPr>
          <a:lstStyle/>
          <a:p>
            <a:r>
              <a:rPr lang="en-US" sz="2101" b="1" dirty="0" smtClean="0">
                <a:latin typeface="Apple LiSung" charset="-120"/>
                <a:ea typeface="Apple LiSung" charset="-120"/>
              </a:rPr>
              <a:t>Species </a:t>
            </a:r>
            <a:r>
              <a:rPr lang="en-US" sz="2101" b="1" dirty="0">
                <a:latin typeface="Apple LiSung" charset="-120"/>
                <a:ea typeface="Apple LiSung" charset="-120"/>
              </a:rPr>
              <a:t>richness (SR) </a:t>
            </a:r>
          </a:p>
        </p:txBody>
      </p:sp>
      <p:graphicFrame>
        <p:nvGraphicFramePr>
          <p:cNvPr id="8" name="Chart 7"/>
          <p:cNvGraphicFramePr/>
          <p:nvPr>
            <p:extLst>
              <p:ext uri="{D42A27DB-BD31-4B8C-83A1-F6EECF244321}">
                <p14:modId xmlns:p14="http://schemas.microsoft.com/office/powerpoint/2010/main" val="1288401984"/>
              </p:ext>
            </p:extLst>
          </p:nvPr>
        </p:nvGraphicFramePr>
        <p:xfrm>
          <a:off x="618565" y="1429229"/>
          <a:ext cx="7735813" cy="483709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228725" y="6266328"/>
            <a:ext cx="5429250" cy="369332"/>
          </a:xfrm>
          <a:prstGeom prst="rect">
            <a:avLst/>
          </a:prstGeom>
          <a:noFill/>
        </p:spPr>
        <p:txBody>
          <a:bodyPr wrap="square" rtlCol="0">
            <a:spAutoFit/>
          </a:bodyPr>
          <a:lstStyle/>
          <a:p>
            <a:r>
              <a:rPr lang="en-US" dirty="0" smtClean="0"/>
              <a:t>CN &gt; US; </a:t>
            </a:r>
            <a:r>
              <a:rPr lang="en-US" dirty="0" err="1" smtClean="0"/>
              <a:t>Shengnong</a:t>
            </a:r>
            <a:r>
              <a:rPr lang="en-US" dirty="0" smtClean="0"/>
              <a:t> (CN); Harvard (US)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1332087290"/>
              </p:ext>
            </p:extLst>
          </p:nvPr>
        </p:nvGraphicFramePr>
        <p:xfrm>
          <a:off x="920589" y="3976411"/>
          <a:ext cx="7559718" cy="1074640"/>
        </p:xfrm>
        <a:graphic>
          <a:graphicData uri="http://schemas.openxmlformats.org/drawingml/2006/table">
            <a:tbl>
              <a:tblPr firstRow="1" bandRow="1">
                <a:tableStyleId>{5C22544A-7EE6-4342-B048-85BDC9FD1C3A}</a:tableStyleId>
              </a:tblPr>
              <a:tblGrid>
                <a:gridCol w="1490941">
                  <a:extLst>
                    <a:ext uri="{9D8B030D-6E8A-4147-A177-3AD203B41FA5}">
                      <a16:colId xmlns="" xmlns:a16="http://schemas.microsoft.com/office/drawing/2014/main" val="20000"/>
                    </a:ext>
                  </a:extLst>
                </a:gridCol>
                <a:gridCol w="1147154">
                  <a:extLst>
                    <a:ext uri="{9D8B030D-6E8A-4147-A177-3AD203B41FA5}">
                      <a16:colId xmlns="" xmlns:a16="http://schemas.microsoft.com/office/drawing/2014/main" val="20001"/>
                    </a:ext>
                  </a:extLst>
                </a:gridCol>
                <a:gridCol w="959223">
                  <a:extLst>
                    <a:ext uri="{9D8B030D-6E8A-4147-A177-3AD203B41FA5}">
                      <a16:colId xmlns="" xmlns:a16="http://schemas.microsoft.com/office/drawing/2014/main" val="20002"/>
                    </a:ext>
                  </a:extLst>
                </a:gridCol>
                <a:gridCol w="823155">
                  <a:extLst>
                    <a:ext uri="{9D8B030D-6E8A-4147-A177-3AD203B41FA5}">
                      <a16:colId xmlns="" xmlns:a16="http://schemas.microsoft.com/office/drawing/2014/main" val="20003"/>
                    </a:ext>
                  </a:extLst>
                </a:gridCol>
                <a:gridCol w="1220238">
                  <a:extLst>
                    <a:ext uri="{9D8B030D-6E8A-4147-A177-3AD203B41FA5}">
                      <a16:colId xmlns="" xmlns:a16="http://schemas.microsoft.com/office/drawing/2014/main" val="20004"/>
                    </a:ext>
                  </a:extLst>
                </a:gridCol>
                <a:gridCol w="1919007">
                  <a:extLst>
                    <a:ext uri="{9D8B030D-6E8A-4147-A177-3AD203B41FA5}">
                      <a16:colId xmlns="" xmlns:a16="http://schemas.microsoft.com/office/drawing/2014/main" val="20005"/>
                    </a:ext>
                  </a:extLst>
                </a:gridCol>
              </a:tblGrid>
              <a:tr h="388621">
                <a:tc>
                  <a:txBody>
                    <a:bodyPr/>
                    <a:lstStyle/>
                    <a:p>
                      <a:pPr>
                        <a:buNone/>
                      </a:pPr>
                      <a:r>
                        <a:rPr lang="en-US" sz="1800" b="1" dirty="0">
                          <a:ln>
                            <a:noFill/>
                          </a:ln>
                          <a:solidFill>
                            <a:prstClr val="black"/>
                          </a:solidFill>
                          <a:latin typeface="Apple LiSung" charset="-120"/>
                          <a:ea typeface="Apple LiSung" charset="-120"/>
                        </a:rPr>
                        <a:t>Categories</a:t>
                      </a:r>
                    </a:p>
                  </a:txBody>
                  <a:tcPr marL="68581" marR="68581" marT="34289" marB="34289"/>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ntaxa</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PD</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dirty="0">
                          <a:ln>
                            <a:noFill/>
                          </a:ln>
                          <a:solidFill>
                            <a:prstClr val="black"/>
                          </a:solidFill>
                          <a:latin typeface="Apple LiSung" charset="-120"/>
                          <a:ea typeface="Apple LiSung" charset="-120"/>
                          <a:cs typeface="Times New Roman" panose="02020503050405090304" charset="0"/>
                        </a:rPr>
                        <a:t>SES-PD</a:t>
                      </a:r>
                      <a:endParaRPr lang="en-US" sz="1800" b="1" dirty="0">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NRI</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dirty="0">
                          <a:ln>
                            <a:noFill/>
                          </a:ln>
                          <a:solidFill>
                            <a:prstClr val="black"/>
                          </a:solidFill>
                          <a:latin typeface="Apple LiSung" charset="-120"/>
                          <a:ea typeface="Apple LiSung" charset="-120"/>
                          <a:cs typeface="Times New Roman" panose="02020503050405090304" charset="0"/>
                        </a:rPr>
                        <a:t>NTI</a:t>
                      </a:r>
                      <a:endParaRPr lang="en-US" sz="1800" b="1" dirty="0">
                        <a:ln>
                          <a:noFill/>
                        </a:ln>
                        <a:solidFill>
                          <a:prstClr val="black"/>
                        </a:solidFill>
                        <a:latin typeface="Apple LiSung" charset="-120"/>
                        <a:ea typeface="Apple LiSung" charset="-120"/>
                        <a:cs typeface="Times New Roman" panose="02020503050405090304" charset="0"/>
                      </a:endParaRPr>
                    </a:p>
                  </a:txBody>
                  <a:tcPr marL="0" marR="0" marT="0" marB="0" anchor="b"/>
                </a:tc>
                <a:extLst>
                  <a:ext uri="{0D108BD9-81ED-4DB2-BD59-A6C34878D82A}">
                    <a16:rowId xmlns="" xmlns:a16="http://schemas.microsoft.com/office/drawing/2014/main" val="10000"/>
                  </a:ext>
                </a:extLst>
              </a:tr>
              <a:tr h="320040">
                <a:tc>
                  <a:txBody>
                    <a:bodyPr/>
                    <a:lstStyle/>
                    <a:p>
                      <a:pPr indent="0">
                        <a:buNone/>
                      </a:pPr>
                      <a:r>
                        <a:rPr sz="1800" b="1" dirty="0">
                          <a:solidFill>
                            <a:schemeClr val="tx1"/>
                          </a:solidFill>
                          <a:effectLst/>
                          <a:latin typeface="Apple LiSung" charset="-120"/>
                          <a:ea typeface="Apple LiSung" charset="-120"/>
                          <a:cs typeface="Calibri" charset="0"/>
                        </a:rPr>
                        <a:t>CN</a:t>
                      </a:r>
                      <a:endParaRPr lang="en-US" sz="1800" b="1" dirty="0">
                        <a:solidFill>
                          <a:schemeClr val="tx1"/>
                        </a:solidFill>
                        <a:effectLst/>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3667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66034.38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-2.7</a:t>
                      </a:r>
                      <a:r>
                        <a:rPr lang="en-US" sz="1800" b="1">
                          <a:solidFill>
                            <a:schemeClr val="tx1"/>
                          </a:solidFill>
                          <a:latin typeface="Apple LiSung" charset="-120"/>
                          <a:ea typeface="Apple LiSung" charset="-120"/>
                          <a:cs typeface="Calibri" charset="0"/>
                        </a:rPr>
                        <a:t>1</a:t>
                      </a: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-0.5</a:t>
                      </a:r>
                      <a:r>
                        <a:rPr lang="en-US" sz="1800" b="1">
                          <a:solidFill>
                            <a:schemeClr val="tx1"/>
                          </a:solidFill>
                          <a:latin typeface="Apple LiSung" charset="-120"/>
                          <a:ea typeface="Apple LiSung" charset="-120"/>
                          <a:cs typeface="Calibri" charset="0"/>
                        </a:rPr>
                        <a:t>8</a:t>
                      </a:r>
                      <a:r>
                        <a:rPr sz="1800" b="1">
                          <a:solidFill>
                            <a:schemeClr val="tx1"/>
                          </a:solidFill>
                          <a:latin typeface="Apple LiSung" charset="-120"/>
                          <a:ea typeface="Apple LiSung" charset="-120"/>
                          <a:cs typeface="Calibri" charset="0"/>
                        </a:rPr>
                        <a:t> </a:t>
                      </a:r>
                      <a:endParaRPr lang="en-US" sz="18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2.0</a:t>
                      </a:r>
                      <a:r>
                        <a:rPr lang="en-US" sz="1800" b="1">
                          <a:solidFill>
                            <a:schemeClr val="tx1"/>
                          </a:solidFill>
                          <a:latin typeface="Apple LiSung" charset="-120"/>
                          <a:ea typeface="Apple LiSung" charset="-120"/>
                          <a:cs typeface="Calibri" charset="0"/>
                        </a:rPr>
                        <a:t>8</a:t>
                      </a:r>
                      <a:r>
                        <a:rPr sz="1800" b="1">
                          <a:solidFill>
                            <a:schemeClr val="tx1"/>
                          </a:solidFill>
                          <a:latin typeface="Apple LiSung" charset="-120"/>
                          <a:ea typeface="Apple LiSung" charset="-120"/>
                          <a:cs typeface="Calibri" charset="0"/>
                        </a:rPr>
                        <a:t> </a:t>
                      </a:r>
                      <a:endParaRPr lang="en-US" sz="1800" b="1">
                        <a:solidFill>
                          <a:schemeClr val="tx1"/>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1"/>
                  </a:ext>
                </a:extLst>
              </a:tr>
              <a:tr h="365979">
                <a:tc>
                  <a:txBody>
                    <a:bodyPr/>
                    <a:lstStyle/>
                    <a:p>
                      <a:pPr indent="0">
                        <a:buNone/>
                      </a:pPr>
                      <a:r>
                        <a:rPr sz="1800" b="1" dirty="0">
                          <a:solidFill>
                            <a:schemeClr val="tx1"/>
                          </a:solidFill>
                          <a:effectLst/>
                          <a:latin typeface="Apple LiSung" charset="-120"/>
                          <a:ea typeface="Apple LiSung" charset="-120"/>
                          <a:cs typeface="Calibri" charset="0"/>
                        </a:rPr>
                        <a:t>US</a:t>
                      </a:r>
                      <a:endParaRPr lang="en-US" sz="1800" b="1" dirty="0">
                        <a:solidFill>
                          <a:schemeClr val="tx1"/>
                        </a:solidFill>
                        <a:effectLst/>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2194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44617.83</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-6.40</a:t>
                      </a:r>
                      <a:endParaRPr lang="en-US" sz="18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1.28 </a:t>
                      </a:r>
                      <a:endParaRPr lang="en-US" sz="18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4.94 </a:t>
                      </a:r>
                      <a:endParaRPr lang="en-US" sz="1800" b="1" dirty="0">
                        <a:solidFill>
                          <a:schemeClr val="tx1"/>
                        </a:solidFill>
                        <a:latin typeface="Apple LiSung" charset="-120"/>
                        <a:ea typeface="Apple LiSung" charset="-120"/>
                        <a:cs typeface="Calibri" charset="0"/>
                      </a:endParaRPr>
                    </a:p>
                  </a:txBody>
                  <a:tcPr marL="0" marR="0" marT="0" marB="0" anchor="b"/>
                </a:tc>
                <a:extLst>
                  <a:ext uri="{0D108BD9-81ED-4DB2-BD59-A6C34878D82A}">
                    <a16:rowId xmlns="" xmlns:a16="http://schemas.microsoft.com/office/drawing/2014/main" val="10002"/>
                  </a:ext>
                </a:extLst>
              </a:tr>
            </a:tbl>
          </a:graphicData>
        </a:graphic>
      </p:graphicFrame>
      <p:graphicFrame>
        <p:nvGraphicFramePr>
          <p:cNvPr id="5" name="Chart 4"/>
          <p:cNvGraphicFramePr/>
          <p:nvPr>
            <p:extLst>
              <p:ext uri="{D42A27DB-BD31-4B8C-83A1-F6EECF244321}">
                <p14:modId xmlns:p14="http://schemas.microsoft.com/office/powerpoint/2010/main" val="4262213436"/>
              </p:ext>
            </p:extLst>
          </p:nvPr>
        </p:nvGraphicFramePr>
        <p:xfrm>
          <a:off x="3467101" y="938451"/>
          <a:ext cx="4546759" cy="2199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2681831882"/>
              </p:ext>
            </p:extLst>
          </p:nvPr>
        </p:nvGraphicFramePr>
        <p:xfrm>
          <a:off x="920589" y="1224676"/>
          <a:ext cx="2270282" cy="1913573"/>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3467101" y="5504492"/>
            <a:ext cx="2876410" cy="769441"/>
          </a:xfrm>
          <a:prstGeom prst="rect">
            <a:avLst/>
          </a:prstGeom>
          <a:noFill/>
        </p:spPr>
        <p:txBody>
          <a:bodyPr wrap="square" rtlCol="0">
            <a:spAutoFit/>
          </a:bodyPr>
          <a:lstStyle/>
          <a:p>
            <a:r>
              <a:rPr lang="en-US" sz="4400" b="1" dirty="0" smtClean="0">
                <a:solidFill>
                  <a:srgbClr val="FF0000"/>
                </a:solidFill>
              </a:rPr>
              <a:t>CN &gt; US</a:t>
            </a:r>
            <a:endParaRPr lang="en-US" sz="4400"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493</TotalTime>
  <Words>1477</Words>
  <Application>Microsoft Macintosh PowerPoint</Application>
  <PresentationFormat>全屏显示(4:3)</PresentationFormat>
  <Paragraphs>468</Paragraphs>
  <Slides>39</Slides>
  <Notes>13</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Office Theme</vt:lpstr>
      <vt:lpstr>Evolutionary cause of phylogenetic diversity between East Asian and East North American disjunct forest communities</vt:lpstr>
      <vt:lpstr>Species list</vt:lpstr>
      <vt:lpstr>PowerPoint 演示文稿</vt:lpstr>
      <vt:lpstr>PowerPoint 演示文稿</vt:lpstr>
      <vt:lpstr>PowerPoint 演示文稿</vt:lpstr>
      <vt:lpstr>Questions: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Genus level phylogeny with Target Enrichment data</vt:lpstr>
      <vt:lpstr>workflow</vt:lpstr>
      <vt:lpstr>FastQC &amp; Trimmomatic       SLIDINGWINDOW:20:20</vt:lpstr>
      <vt:lpstr>FastQC</vt:lpstr>
      <vt:lpstr>HybPiper</vt:lpstr>
      <vt:lpstr>130 (Soltis) </vt:lpstr>
      <vt:lpstr>150(ZYP)</vt:lpstr>
      <vt:lpstr> 96 (Jenney)</vt:lpstr>
      <vt:lpstr>CZD (86)</vt:lpstr>
      <vt:lpstr>Plans</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lin</dc:creator>
  <cp:lastModifiedBy>Sun Miao</cp:lastModifiedBy>
  <cp:revision>411</cp:revision>
  <dcterms:created xsi:type="dcterms:W3CDTF">2019-05-21T22:16:09Z</dcterms:created>
  <dcterms:modified xsi:type="dcterms:W3CDTF">2019-07-02T05:32:56Z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1033-1.1.0.1454</vt:lpwstr>
  </property>
</Properties>
</file>